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82" r:id="rId3"/>
    <p:sldId id="262" r:id="rId4"/>
    <p:sldId id="261" r:id="rId5"/>
    <p:sldId id="260" r:id="rId6"/>
    <p:sldId id="264" r:id="rId7"/>
    <p:sldId id="318" r:id="rId8"/>
    <p:sldId id="322" r:id="rId9"/>
    <p:sldId id="315" r:id="rId10"/>
    <p:sldId id="316" r:id="rId11"/>
    <p:sldId id="324" r:id="rId12"/>
    <p:sldId id="319" r:id="rId13"/>
    <p:sldId id="323" r:id="rId14"/>
    <p:sldId id="305" r:id="rId15"/>
    <p:sldId id="274" r:id="rId16"/>
    <p:sldId id="292" r:id="rId17"/>
    <p:sldId id="270" r:id="rId18"/>
    <p:sldId id="307" r:id="rId19"/>
    <p:sldId id="272" r:id="rId20"/>
    <p:sldId id="308" r:id="rId21"/>
    <p:sldId id="275" r:id="rId22"/>
    <p:sldId id="276" r:id="rId23"/>
    <p:sldId id="309" r:id="rId24"/>
    <p:sldId id="278" r:id="rId25"/>
    <p:sldId id="293" r:id="rId26"/>
    <p:sldId id="280" r:id="rId27"/>
    <p:sldId id="283" r:id="rId28"/>
    <p:sldId id="310" r:id="rId29"/>
    <p:sldId id="284" r:id="rId30"/>
    <p:sldId id="311" r:id="rId31"/>
    <p:sldId id="265" r:id="rId32"/>
    <p:sldId id="313" r:id="rId33"/>
    <p:sldId id="306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Jones" initials="SJ" lastIdx="1" clrIdx="0">
    <p:extLst>
      <p:ext uri="{19B8F6BF-5375-455C-9EA6-DF929625EA0E}">
        <p15:presenceInfo xmlns:p15="http://schemas.microsoft.com/office/powerpoint/2012/main" userId="S::s.jones@st-johns-gosport.hants.sch.uk::368ca549-d684-4423-9f81-0a6a23220e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1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7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2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9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2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6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5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6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97DD4E3-2ACB-42E5-8936-F11D4527FAFA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5BFB074-9AA5-4B81-AF03-B8638CFE8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8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85C04-88F0-453A-88D8-767E39B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70" y="2624569"/>
            <a:ext cx="4182059" cy="3943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8F164B-DCFE-4B46-A75E-967A2B8450C9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58F64-735D-4AA6-8408-249731D49A5F}"/>
              </a:ext>
            </a:extLst>
          </p:cNvPr>
          <p:cNvSpPr txBox="1"/>
          <p:nvPr/>
        </p:nvSpPr>
        <p:spPr>
          <a:xfrm>
            <a:off x="1401417" y="609600"/>
            <a:ext cx="9094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Gill Sans MT" panose="020B0502020104020203" pitchFamily="34" charset="0"/>
              </a:rPr>
              <a:t>Maths at St John’s</a:t>
            </a:r>
          </a:p>
          <a:p>
            <a:pPr algn="ctr"/>
            <a:r>
              <a:rPr lang="en-GB" sz="6000" dirty="0">
                <a:solidFill>
                  <a:schemeClr val="bg1"/>
                </a:solidFill>
                <a:latin typeface="Gill Sans MT" panose="020B0502020104020203" pitchFamily="34" charset="0"/>
              </a:rPr>
              <a:t>Years 5 and 6</a:t>
            </a:r>
          </a:p>
        </p:txBody>
      </p:sp>
    </p:spTree>
    <p:extLst>
      <p:ext uri="{BB962C8B-B14F-4D97-AF65-F5344CB8AC3E}">
        <p14:creationId xmlns:p14="http://schemas.microsoft.com/office/powerpoint/2010/main" val="23185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98325-E3DF-4C53-AE64-368F9619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06" y="767404"/>
            <a:ext cx="9805987" cy="54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7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0C59-2B8C-498C-AB4D-BBB84AD8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A prime example… what do you notice?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09E1D-F768-4E60-97CD-CD98C83A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45544"/>
            <a:ext cx="8973233" cy="19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4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72F1-36FB-4D04-BB52-64A66871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571500"/>
            <a:ext cx="11753850" cy="5715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There is no single, exclusively correct learning style in mathematics. 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We learn in a variety of ways and children will think and solve things differently. 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BUT – we want them to work efficiently to find solutions. </a:t>
            </a:r>
            <a:br>
              <a:rPr lang="en-GB" sz="3600" dirty="0">
                <a:latin typeface="Gill Sans MT" panose="020B0502020104020203" pitchFamily="34" charset="0"/>
              </a:rPr>
            </a:br>
            <a:br>
              <a:rPr lang="en-GB" sz="3600" dirty="0">
                <a:latin typeface="Gill Sans MT" panose="020B0502020104020203" pitchFamily="34" charset="0"/>
              </a:rPr>
            </a:b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How would you solve these calculations?</a:t>
            </a:r>
            <a:br>
              <a:rPr lang="en-GB" sz="3600" dirty="0">
                <a:latin typeface="Gill Sans MT" panose="020B0502020104020203" pitchFamily="34" charset="0"/>
              </a:rPr>
            </a:b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Gill Sans MT" panose="020B0502020104020203" pitchFamily="34" charset="0"/>
              </a:rPr>
              <a:t>57-29 = </a:t>
            </a:r>
            <a:br>
              <a:rPr lang="en-GB" sz="36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br>
              <a:rPr lang="en-GB" sz="36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Gill Sans MT" panose="020B0502020104020203" pitchFamily="34" charset="0"/>
              </a:rPr>
              <a:t>What is 99% of 213?</a:t>
            </a:r>
            <a:br>
              <a:rPr lang="en-GB" sz="36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br>
              <a:rPr lang="en-GB" sz="36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Gill Sans MT" panose="020B0502020104020203" pitchFamily="34" charset="0"/>
              </a:rPr>
              <a:t>6 x 0.03 </a:t>
            </a:r>
          </a:p>
        </p:txBody>
      </p:sp>
    </p:spTree>
    <p:extLst>
      <p:ext uri="{BB962C8B-B14F-4D97-AF65-F5344CB8AC3E}">
        <p14:creationId xmlns:p14="http://schemas.microsoft.com/office/powerpoint/2010/main" val="420077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BF16-B4F8-45EE-99A0-05296931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609600"/>
            <a:ext cx="3571875" cy="50482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Gill Sans MT" panose="020B0502020104020203" pitchFamily="34" charset="0"/>
              </a:rPr>
              <a:t>57-29 = ___</a:t>
            </a:r>
            <a:br>
              <a:rPr lang="en-GB" sz="44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br>
              <a:rPr lang="en-GB" sz="44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r>
              <a:rPr lang="en-GB" sz="3200" b="1" dirty="0">
                <a:solidFill>
                  <a:schemeClr val="tx1"/>
                </a:solidFill>
                <a:latin typeface="Gill Sans MT" panose="020B0502020104020203" pitchFamily="34" charset="0"/>
              </a:rPr>
              <a:t>Round and adjust</a:t>
            </a:r>
            <a:b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Subtract 30 </a:t>
            </a:r>
            <a:r>
              <a:rPr lang="en-GB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57-30 = 27</a:t>
            </a:r>
            <a:b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Add 1 </a:t>
            </a:r>
            <a:r>
              <a:rPr lang="en-GB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27 +1 = 28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DBE7FE-3E32-47BF-9860-85DB50AA9493}"/>
              </a:ext>
            </a:extLst>
          </p:cNvPr>
          <p:cNvSpPr txBox="1">
            <a:spLocks/>
          </p:cNvSpPr>
          <p:nvPr/>
        </p:nvSpPr>
        <p:spPr>
          <a:xfrm>
            <a:off x="4071936" y="628650"/>
            <a:ext cx="3814763" cy="50482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Gill Sans MT" panose="020B0502020104020203" pitchFamily="34" charset="0"/>
              </a:rPr>
              <a:t>What is 99% of 213?</a:t>
            </a: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Find 1% </a:t>
            </a:r>
            <a:r>
              <a:rPr lang="en-GB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213 ÷100 = 2.13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Subtract </a:t>
            </a:r>
            <a:r>
              <a:rPr lang="en-GB" sz="2200" dirty="0">
                <a:solidFill>
                  <a:srgbClr val="FF0000"/>
                </a:solidFill>
                <a:latin typeface="Gill Sans MT" panose="020B0502020104020203" pitchFamily="34" charset="0"/>
              </a:rPr>
              <a:t>213- 2.13 = 210.87</a:t>
            </a:r>
            <a:b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8BC8E1-6967-4016-BDFF-CF468F6517F7}"/>
              </a:ext>
            </a:extLst>
          </p:cNvPr>
          <p:cNvSpPr txBox="1">
            <a:spLocks/>
          </p:cNvSpPr>
          <p:nvPr/>
        </p:nvSpPr>
        <p:spPr>
          <a:xfrm>
            <a:off x="8077201" y="609600"/>
            <a:ext cx="3571875" cy="5048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Gill Sans MT" panose="020B0502020104020203" pitchFamily="34" charset="0"/>
              </a:rPr>
              <a:t>6 x 0.03</a:t>
            </a: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Gill Sans MT" panose="020B0502020104020203" pitchFamily="34" charset="0"/>
              </a:rPr>
              <a:t>Link to known facts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6 x 3 = 18 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 0.03 = is 100 times smaller  than 3 so my answer will be 100 times smaller 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Gill Sans MT" panose="020B0502020104020203" pitchFamily="34" charset="0"/>
              </a:rPr>
              <a:t>6 x 0.03 = 0.18</a:t>
            </a:r>
            <a:b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7319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32FF-AD90-4759-8B93-A3547AF2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76" y="400050"/>
            <a:ext cx="9875520" cy="723900"/>
          </a:xfrm>
        </p:spPr>
        <p:txBody>
          <a:bodyPr/>
          <a:lstStyle/>
          <a:p>
            <a:r>
              <a:rPr lang="en-GB" b="1" dirty="0"/>
              <a:t>If I know… then I know…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D8186-72A8-4387-8CFE-5166ADBA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76" y="1409700"/>
            <a:ext cx="11111121" cy="48577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It is important that children can see the links between their learning. This will enable them to work efficiently in maths.  </a:t>
            </a:r>
          </a:p>
          <a:p>
            <a:pPr marL="45720" indent="0">
              <a:buNone/>
            </a:pPr>
            <a:endParaRPr lang="en-GB" dirty="0">
              <a:latin typeface="Gill Sans MT" panose="020B0502020104020203" pitchFamily="34" charset="0"/>
            </a:endParaRP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If I know 6 x 3 = 18, then I know:</a:t>
            </a:r>
          </a:p>
          <a:p>
            <a:pPr marL="45720" indent="0">
              <a:buNone/>
            </a:pPr>
            <a:endParaRPr lang="en-GB" dirty="0">
              <a:latin typeface="Gill Sans MT" panose="020B0502020104020203" pitchFamily="34" charset="0"/>
            </a:endParaRP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60 x 3 = 180			60 x 30 = 1800			600 x 300 = 180, 000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 6 x 3 + 1 = 19			6 x 6 =36			18 ÷ 3 = 6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18 ÷ 6 = 3			12 x 3 = 36			3 x 3 = 9 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9 ÷ 3 = 3	</a:t>
            </a:r>
          </a:p>
        </p:txBody>
      </p:sp>
    </p:spTree>
    <p:extLst>
      <p:ext uri="{BB962C8B-B14F-4D97-AF65-F5344CB8AC3E}">
        <p14:creationId xmlns:p14="http://schemas.microsoft.com/office/powerpoint/2010/main" val="280807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9CC830-739C-494F-8821-C11B9174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05992"/>
            <a:ext cx="11439525" cy="4645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126E1-6F51-4B14-A9DC-5AE36F5B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4" y="4172800"/>
            <a:ext cx="4014788" cy="24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7AA8-E577-409A-9AB5-BC9F1E56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"/>
            <a:ext cx="9875520" cy="1356360"/>
          </a:xfrm>
        </p:spPr>
        <p:txBody>
          <a:bodyPr/>
          <a:lstStyle/>
          <a:p>
            <a:r>
              <a:rPr lang="en-GB" b="1" dirty="0">
                <a:latin typeface="Gill Sans MT" panose="020B0502020104020203" pitchFamily="34" charset="0"/>
              </a:rPr>
              <a:t>Vocabulary </a:t>
            </a:r>
            <a:r>
              <a:rPr lang="en-GB" sz="1600" dirty="0">
                <a:latin typeface="Gill Sans MT" panose="020B0502020104020203" pitchFamily="34" charset="0"/>
              </a:rPr>
              <a:t>(Addition and Subtraction)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B772A-4109-4F61-9881-2EAE89383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183716"/>
            <a:ext cx="9429750" cy="53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A058-577D-4A80-B56A-5A7A1173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655143"/>
            <a:ext cx="9875520" cy="767676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Y5 Addition and Subtraction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934C3-A796-4F74-9A68-61ABC815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76" r="50911"/>
          <a:stretch/>
        </p:blipFill>
        <p:spPr>
          <a:xfrm>
            <a:off x="815118" y="1881944"/>
            <a:ext cx="10267118" cy="1547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B1D46-E527-4C45-BF0E-8BC0D3558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03" t="31276"/>
          <a:stretch/>
        </p:blipFill>
        <p:spPr>
          <a:xfrm>
            <a:off x="815118" y="3931744"/>
            <a:ext cx="10561763" cy="15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6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4FE15-76D3-4549-9CFC-E85283F0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8" y="1388475"/>
            <a:ext cx="11596688" cy="4606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1FE23-82CE-4A6A-ADA8-C79F18B1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634814"/>
            <a:ext cx="28384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A2C1-3917-44F3-BD59-1FA08669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82" y="320933"/>
            <a:ext cx="9875520" cy="1356360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Y5 Subtraction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CEF34-5804-41BE-8518-9290F7021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83" y="1798364"/>
            <a:ext cx="11529718" cy="40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7F562-B490-4CF6-9B40-792AAB27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08383"/>
            <a:ext cx="9875520" cy="1356360"/>
          </a:xfrm>
        </p:spPr>
        <p:txBody>
          <a:bodyPr/>
          <a:lstStyle/>
          <a:p>
            <a:r>
              <a:rPr lang="en-GB" b="1" dirty="0">
                <a:latin typeface="Gill Sans MT" panose="020B0502020104020203" pitchFamily="34" charset="0"/>
              </a:rPr>
              <a:t>Aims of the session: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22C4-7CE3-4CAE-97DA-D3A6DDA8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14" y="2651180"/>
            <a:ext cx="10753725" cy="3766185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What does Maths look like in Year 5 and Year 6?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How is Maths taught at St John’s?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How can children be supported at home?</a:t>
            </a:r>
          </a:p>
        </p:txBody>
      </p:sp>
      <p:pic>
        <p:nvPicPr>
          <p:cNvPr id="1028" name="Picture 4" descr="Auxilium Girls' School, Agartala | Aims and Objective">
            <a:extLst>
              <a:ext uri="{FF2B5EF4-FFF2-40B4-BE49-F238E27FC236}">
                <a16:creationId xmlns:a16="http://schemas.microsoft.com/office/drawing/2014/main" id="{BED6757E-4C31-41AB-9484-057AFF76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35965"/>
            <a:ext cx="381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0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F17C3-613D-45BC-A5E7-37934BDF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509712"/>
            <a:ext cx="106203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4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D539F-276D-4C9C-B6D6-0BAA21D67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696538"/>
            <a:ext cx="11649075" cy="34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56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27C6-BBB9-4C09-A380-72EA4433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95275"/>
            <a:ext cx="10515600" cy="6231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Year 6 Addition and Subtraction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90D89-93F4-4753-B4E2-432698D98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72"/>
          <a:stretch/>
        </p:blipFill>
        <p:spPr>
          <a:xfrm>
            <a:off x="323850" y="2060222"/>
            <a:ext cx="7326166" cy="1168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06992-41AD-4A6D-8B1D-1941F55AB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72"/>
          <a:stretch/>
        </p:blipFill>
        <p:spPr>
          <a:xfrm>
            <a:off x="239051" y="918466"/>
            <a:ext cx="7410965" cy="1141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D15C1-0740-448A-86EC-FD60740EF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18"/>
          <a:stretch/>
        </p:blipFill>
        <p:spPr>
          <a:xfrm>
            <a:off x="7650016" y="2353590"/>
            <a:ext cx="4287125" cy="42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27C6-BBB9-4C09-A380-72EA4433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657225"/>
            <a:ext cx="10515600" cy="1325563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Year 6 Addition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96F6C-C74D-454D-94A8-80BF678A8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914398"/>
            <a:ext cx="11544300" cy="34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2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6C76-8DFA-4329-9BD5-EC2A8B55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0" y="523875"/>
            <a:ext cx="9875520" cy="1356360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Year 6 Subtraction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389F7-2B47-40AD-B666-6B17C8FF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880236"/>
            <a:ext cx="11506200" cy="35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94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7AA8-E577-409A-9AB5-BC9F1E56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"/>
            <a:ext cx="9875520" cy="1356360"/>
          </a:xfrm>
        </p:spPr>
        <p:txBody>
          <a:bodyPr/>
          <a:lstStyle/>
          <a:p>
            <a:r>
              <a:rPr lang="en-GB" b="1" dirty="0">
                <a:latin typeface="Gill Sans MT" panose="020B0502020104020203" pitchFamily="34" charset="0"/>
              </a:rPr>
              <a:t>Vocabulary </a:t>
            </a:r>
            <a:r>
              <a:rPr lang="en-GB" sz="1600" dirty="0">
                <a:latin typeface="Gill Sans MT" panose="020B0502020104020203" pitchFamily="34" charset="0"/>
              </a:rPr>
              <a:t>(Multiplication and Division)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6148" name="Picture 4" descr="Division - Math Tech Connections">
            <a:extLst>
              <a:ext uri="{FF2B5EF4-FFF2-40B4-BE49-F238E27FC236}">
                <a16:creationId xmlns:a16="http://schemas.microsoft.com/office/drawing/2014/main" id="{17993B14-E74F-45F8-B5CC-D532FF18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34" y="5028388"/>
            <a:ext cx="5262966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7531A0-13EE-455B-B066-B9EC3890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73" y="1053324"/>
            <a:ext cx="9984327" cy="3589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BEC8-18FF-4C68-B7E4-92D122C3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857" y="4647388"/>
            <a:ext cx="3190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9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CE8693-6756-4085-BA17-E48B9980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5" y="-181346"/>
            <a:ext cx="9875520" cy="135636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Gill Sans MT" panose="020B0502020104020203" pitchFamily="34" charset="0"/>
              </a:rPr>
              <a:t>Multiplication and Division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E3224-587B-403E-A357-1AA08FAF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22132" y="868273"/>
            <a:ext cx="9094197" cy="1670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91C717-D5D9-4695-B62D-7A85C03F1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4"/>
          <a:stretch/>
        </p:blipFill>
        <p:spPr>
          <a:xfrm>
            <a:off x="322132" y="4439873"/>
            <a:ext cx="11329323" cy="207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E77E8-6CA9-492A-8D41-297DE7D1F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97"/>
          <a:stretch/>
        </p:blipFill>
        <p:spPr>
          <a:xfrm>
            <a:off x="322132" y="2694857"/>
            <a:ext cx="9039666" cy="16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4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C1A2-B731-4AFF-A58A-F88448A2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14325"/>
            <a:ext cx="9875520" cy="1356360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Multiplication – Short Multiplication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D8C88-1466-40F9-B4F9-BA504FF90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06390"/>
            <a:ext cx="11563350" cy="2568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ACD5C9-4062-43CC-A753-342F4C432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4166649"/>
            <a:ext cx="5043488" cy="24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5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C1A2-B731-4AFF-A58A-F88448A2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-95250"/>
            <a:ext cx="9875520" cy="1356360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Multiplication – Long Multiplication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38B27-ADB8-4EA4-888B-DAED2474A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899159"/>
            <a:ext cx="11382375" cy="3229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BEB548-9EE5-40B7-AED0-E17FC1C6E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5"/>
          <a:stretch/>
        </p:blipFill>
        <p:spPr>
          <a:xfrm>
            <a:off x="2828925" y="4242664"/>
            <a:ext cx="7729864" cy="23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8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1778CC-5147-4C39-A47E-DE65E9E2170D}"/>
              </a:ext>
            </a:extLst>
          </p:cNvPr>
          <p:cNvSpPr txBox="1">
            <a:spLocks/>
          </p:cNvSpPr>
          <p:nvPr/>
        </p:nvSpPr>
        <p:spPr>
          <a:xfrm>
            <a:off x="283370" y="296227"/>
            <a:ext cx="987552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Gill Sans MT" panose="020B0502020104020203" pitchFamily="34" charset="0"/>
              </a:rPr>
              <a:t>Division – Short Division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0D670-2A0E-405D-8A9B-29E70C0C0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70" y="1076325"/>
            <a:ext cx="11417615" cy="3236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124F1D-66B8-4F45-8991-740AA876F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12" t="64647" r="-1"/>
          <a:stretch/>
        </p:blipFill>
        <p:spPr>
          <a:xfrm>
            <a:off x="283370" y="5128039"/>
            <a:ext cx="3219449" cy="133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A45DAD-475A-48A9-9AA1-24A24DEE3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20" y="4329661"/>
            <a:ext cx="1276350" cy="78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E8A79A-85B6-4826-96E1-C282686D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61" r="535" b="65909"/>
          <a:stretch/>
        </p:blipFill>
        <p:spPr>
          <a:xfrm>
            <a:off x="8617505" y="5092431"/>
            <a:ext cx="3105150" cy="12858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40FC020-2F36-4AC6-B53A-A12FF8052A83}"/>
              </a:ext>
            </a:extLst>
          </p:cNvPr>
          <p:cNvGrpSpPr/>
          <p:nvPr/>
        </p:nvGrpSpPr>
        <p:grpSpPr>
          <a:xfrm>
            <a:off x="4639627" y="4329661"/>
            <a:ext cx="3637598" cy="2171851"/>
            <a:chOff x="4458652" y="4389922"/>
            <a:chExt cx="3637598" cy="21718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2A8093-B0E3-4C43-A2F4-AE993FCB5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537" b="26122"/>
            <a:stretch/>
          </p:blipFill>
          <p:spPr>
            <a:xfrm>
              <a:off x="4458652" y="4389922"/>
              <a:ext cx="3637598" cy="217185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14E55-EF2B-42E9-B154-3207FD62218E}"/>
                </a:ext>
              </a:extLst>
            </p:cNvPr>
            <p:cNvSpPr/>
            <p:nvPr/>
          </p:nvSpPr>
          <p:spPr>
            <a:xfrm>
              <a:off x="7458075" y="6378306"/>
              <a:ext cx="638175" cy="1834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2449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5EB1-1BE8-41E7-83F1-864BE62B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ill Sans MT" panose="020B0502020104020203" pitchFamily="34" charset="0"/>
              </a:rPr>
              <a:t>Fluency, Reasoning, Problem Solving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6B7040-2E86-45E5-8375-EC7C897CF6A9}"/>
              </a:ext>
            </a:extLst>
          </p:cNvPr>
          <p:cNvGrpSpPr/>
          <p:nvPr/>
        </p:nvGrpSpPr>
        <p:grpSpPr>
          <a:xfrm>
            <a:off x="716056" y="1965960"/>
            <a:ext cx="3370169" cy="4022448"/>
            <a:chOff x="201706" y="178077"/>
            <a:chExt cx="5538478" cy="65018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1651A1-9058-4996-85E2-18C2DDBE6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518" y="178077"/>
              <a:ext cx="5363666" cy="650184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B95A31-365E-4217-B2FB-65FE02E6343C}"/>
                </a:ext>
              </a:extLst>
            </p:cNvPr>
            <p:cNvSpPr/>
            <p:nvPr/>
          </p:nvSpPr>
          <p:spPr>
            <a:xfrm>
              <a:off x="201706" y="228600"/>
              <a:ext cx="1775012" cy="1035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14E1FC4-F8B8-4C3B-B0F7-CD29CC29A9A3}"/>
              </a:ext>
            </a:extLst>
          </p:cNvPr>
          <p:cNvSpPr txBox="1"/>
          <p:nvPr/>
        </p:nvSpPr>
        <p:spPr>
          <a:xfrm>
            <a:off x="4733925" y="2295089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B0F0"/>
                </a:solidFill>
                <a:latin typeface="Gill Sans MT" panose="020B0502020104020203" pitchFamily="34" charset="0"/>
              </a:rPr>
              <a:t>Problem Solving – The purpose of maths.</a:t>
            </a:r>
          </a:p>
          <a:p>
            <a:pPr algn="ctr"/>
            <a:endParaRPr lang="en-GB" sz="18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Fluency and Reasoning – </a:t>
            </a:r>
          </a:p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The twin engines of problem solving.</a:t>
            </a:r>
          </a:p>
          <a:p>
            <a:endParaRPr lang="en-GB" sz="1800" dirty="0">
              <a:latin typeface="Gill Sans MT" panose="020B0502020104020203" pitchFamily="34" charset="0"/>
            </a:endParaRPr>
          </a:p>
          <a:p>
            <a:endParaRPr lang="en-GB" sz="1800" dirty="0">
              <a:latin typeface="Gill Sans MT" panose="020B0502020104020203" pitchFamily="34" charset="0"/>
            </a:endParaRPr>
          </a:p>
          <a:p>
            <a:endParaRPr lang="en-GB" sz="1800" dirty="0">
              <a:latin typeface="Gill Sans MT" panose="020B0502020104020203" pitchFamily="34" charset="0"/>
            </a:endParaRPr>
          </a:p>
          <a:p>
            <a:pPr algn="ctr"/>
            <a:r>
              <a:rPr lang="en-GB" sz="1800" dirty="0">
                <a:latin typeface="Gill Sans MT" panose="020B0502020104020203" pitchFamily="34" charset="0"/>
              </a:rPr>
              <a:t>Fluency –  Knowing how to use the tools</a:t>
            </a:r>
          </a:p>
          <a:p>
            <a:endParaRPr lang="en-GB" sz="1800" dirty="0">
              <a:latin typeface="Gill Sans MT" panose="020B0502020104020203" pitchFamily="34" charset="0"/>
            </a:endParaRPr>
          </a:p>
          <a:p>
            <a:pPr algn="ctr"/>
            <a:r>
              <a:rPr lang="en-GB" sz="1800" dirty="0">
                <a:latin typeface="Gill Sans MT" panose="020B0502020104020203" pitchFamily="34" charset="0"/>
              </a:rPr>
              <a:t>Reasoning – Choosing the right tools</a:t>
            </a:r>
          </a:p>
          <a:p>
            <a:pPr algn="ctr"/>
            <a:r>
              <a:rPr lang="en-GB" sz="1800" dirty="0">
                <a:latin typeface="Gill Sans MT" panose="020B0502020104020203" pitchFamily="34" charset="0"/>
              </a:rPr>
              <a:t> ‘the mathematical choices that we make when we solve a problem’ (Spencer, 2019)</a:t>
            </a:r>
          </a:p>
        </p:txBody>
      </p:sp>
    </p:spTree>
    <p:extLst>
      <p:ext uri="{BB962C8B-B14F-4D97-AF65-F5344CB8AC3E}">
        <p14:creationId xmlns:p14="http://schemas.microsoft.com/office/powerpoint/2010/main" val="3859643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1778CC-5147-4C39-A47E-DE65E9E2170D}"/>
              </a:ext>
            </a:extLst>
          </p:cNvPr>
          <p:cNvSpPr txBox="1">
            <a:spLocks/>
          </p:cNvSpPr>
          <p:nvPr/>
        </p:nvSpPr>
        <p:spPr>
          <a:xfrm>
            <a:off x="283370" y="296227"/>
            <a:ext cx="987552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Gill Sans MT" panose="020B0502020104020203" pitchFamily="34" charset="0"/>
              </a:rPr>
              <a:t>Division – Long Division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8A79A-85B6-4826-96E1-C282686D9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61" r="535" b="65909"/>
          <a:stretch/>
        </p:blipFill>
        <p:spPr>
          <a:xfrm>
            <a:off x="8665130" y="5110711"/>
            <a:ext cx="3105150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0520BF-83C7-4F88-BC0D-74AAB35AE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70" y="1144943"/>
            <a:ext cx="11486910" cy="3280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9F6B5-D62C-401C-A9C4-C7166C35B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20" y="4551998"/>
            <a:ext cx="51720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8655-768C-4C33-B5AB-B30AA82B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0525"/>
            <a:ext cx="9875520" cy="1356360"/>
          </a:xfrm>
        </p:spPr>
        <p:txBody>
          <a:bodyPr/>
          <a:lstStyle/>
          <a:p>
            <a:r>
              <a:rPr lang="en-GB" b="1" dirty="0">
                <a:latin typeface="Gill Sans MT" panose="020B0502020104020203" pitchFamily="34" charset="0"/>
              </a:rPr>
              <a:t>How can you help at home…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CF4C0-C1AA-4F09-9E1F-ED14D50DA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66"/>
          <a:stretch/>
        </p:blipFill>
        <p:spPr>
          <a:xfrm>
            <a:off x="1276350" y="2438399"/>
            <a:ext cx="10006707" cy="37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8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482659-566F-469E-B4EF-AAA422101B3F}"/>
              </a:ext>
            </a:extLst>
          </p:cNvPr>
          <p:cNvSpPr txBox="1"/>
          <p:nvPr/>
        </p:nvSpPr>
        <p:spPr>
          <a:xfrm>
            <a:off x="280987" y="1457622"/>
            <a:ext cx="116300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Promote learning from mistakes, make errors ourselves and ask children to identify and explain non-examples or mistakes. </a:t>
            </a:r>
          </a:p>
          <a:p>
            <a:endParaRPr lang="en-GB" sz="22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Encourage children to learn their times tables.</a:t>
            </a:r>
          </a:p>
          <a:p>
            <a:endParaRPr lang="en-GB" sz="22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Tell the time- analogue and digital. Talk about difference – how long until? How many more… ?</a:t>
            </a:r>
          </a:p>
          <a:p>
            <a:endParaRPr lang="en-GB" sz="22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Frequently ask children to demonstrate how they reached an answer, to spot patterns, explain how they know an answer is correct, produce a model or diagram to prove their idea. </a:t>
            </a:r>
          </a:p>
          <a:p>
            <a:endParaRPr lang="en-GB" sz="22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Ask: What is the same? What is different? What do you notice? </a:t>
            </a:r>
          </a:p>
          <a:p>
            <a:endParaRPr lang="en-GB" sz="2200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65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469C-EF6C-4E16-B4D2-564D442C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52425"/>
            <a:ext cx="10656570" cy="819150"/>
          </a:xfrm>
        </p:spPr>
        <p:txBody>
          <a:bodyPr/>
          <a:lstStyle/>
          <a:p>
            <a:r>
              <a:rPr lang="en-GB" b="1" dirty="0">
                <a:latin typeface="Gill Sans MT" panose="020B0502020104020203" pitchFamily="34" charset="0"/>
              </a:rPr>
              <a:t>Ways to encourage maths talk at home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19E0-444E-43F0-B8D5-37A86F107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90700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Why?    How?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If we know this, what else do we know?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Give me…. Tell me… Show me… 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Why is this the odd one out?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The answer is… What is the question?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Give me a silly answer for... Why is it silly?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Always, sometimes, never true?</a:t>
            </a:r>
          </a:p>
          <a:p>
            <a:pPr marL="45720" indent="0">
              <a:buNone/>
            </a:pPr>
            <a:r>
              <a:rPr lang="en-GB" dirty="0">
                <a:latin typeface="Gill Sans MT" panose="020B0502020104020203" pitchFamily="34" charset="0"/>
              </a:rPr>
              <a:t>Prove it!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C3289-D81C-423B-89FB-935203C62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06" t="49684"/>
          <a:stretch/>
        </p:blipFill>
        <p:spPr>
          <a:xfrm>
            <a:off x="7286625" y="3543300"/>
            <a:ext cx="4255770" cy="28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6797-73E5-4057-91F7-D99CF72B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0" y="346074"/>
            <a:ext cx="10515600" cy="1325563"/>
          </a:xfrm>
        </p:spPr>
        <p:txBody>
          <a:bodyPr/>
          <a:lstStyle/>
          <a:p>
            <a:r>
              <a:rPr lang="en-GB" b="1" dirty="0">
                <a:latin typeface="Gill Sans MT" panose="020B0502020104020203" pitchFamily="34" charset="0"/>
              </a:rPr>
              <a:t>Calculation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086F6-9A37-45E2-9A16-495AA2C8D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1671637"/>
            <a:ext cx="66579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3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DDB4-095D-4545-ADDF-07AA6D77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9875520" cy="1356360"/>
          </a:xfrm>
        </p:spPr>
        <p:txBody>
          <a:bodyPr/>
          <a:lstStyle/>
          <a:p>
            <a:r>
              <a:rPr lang="en-GB" b="1" dirty="0">
                <a:latin typeface="Gill Sans MT" panose="020B0502020104020203" pitchFamily="34" charset="0"/>
              </a:rPr>
              <a:t>The CPA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5A630-1FA1-4E74-ABE8-1014EC1B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5" y="1069500"/>
            <a:ext cx="3352800" cy="471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572C0-FCA0-4EBE-BB75-CE695ADE4F4F}"/>
              </a:ext>
            </a:extLst>
          </p:cNvPr>
          <p:cNvSpPr txBox="1"/>
          <p:nvPr/>
        </p:nvSpPr>
        <p:spPr>
          <a:xfrm>
            <a:off x="695325" y="2093416"/>
            <a:ext cx="71247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Concrete- Children are given the opportunity to use concrete objects and manipulatives to help them understand what they are doing. </a:t>
            </a:r>
          </a:p>
          <a:p>
            <a:endParaRPr lang="en-GB" sz="2400" dirty="0">
              <a:latin typeface="Gill Sans MT" panose="020B0502020104020203" pitchFamily="34" charset="0"/>
            </a:endParaRPr>
          </a:p>
          <a:p>
            <a:r>
              <a:rPr lang="en-GB" sz="2400" dirty="0">
                <a:latin typeface="Gill Sans MT" panose="020B0502020104020203" pitchFamily="34" charset="0"/>
              </a:rPr>
              <a:t>Pictorial- alongside this, children should use pictorial representations. These representations can then be used to help reason and problem solve.</a:t>
            </a:r>
          </a:p>
          <a:p>
            <a:endParaRPr lang="en-GB" sz="2400" dirty="0">
              <a:latin typeface="Gill Sans MT" panose="020B0502020104020203" pitchFamily="34" charset="0"/>
            </a:endParaRPr>
          </a:p>
          <a:p>
            <a:r>
              <a:rPr lang="en-GB" sz="2400" dirty="0">
                <a:latin typeface="Gill Sans MT" panose="020B0502020104020203" pitchFamily="34" charset="0"/>
              </a:rPr>
              <a:t> Abstract- both concrete and pictorial representations should support children’s understanding of abstract methods.</a:t>
            </a:r>
          </a:p>
        </p:txBody>
      </p:sp>
    </p:spTree>
    <p:extLst>
      <p:ext uri="{BB962C8B-B14F-4D97-AF65-F5344CB8AC3E}">
        <p14:creationId xmlns:p14="http://schemas.microsoft.com/office/powerpoint/2010/main" val="353603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7CE0-E526-4206-95E7-85A6F3D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502779"/>
            <a:ext cx="11210925" cy="60212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Times Tables are extremely important!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4E2C4-3D30-4CF3-93AF-0A267B3C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638" y="3043244"/>
            <a:ext cx="2166938" cy="1469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C527E-8332-4EFC-A4C2-7715ED211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243101"/>
            <a:ext cx="8467726" cy="51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8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32AE61-FEA5-4D0F-868E-B58F7DCA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314325"/>
            <a:ext cx="4786312" cy="249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D124F-AF6F-45F0-B962-A95778FD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1314451"/>
            <a:ext cx="6824662" cy="50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6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19B3-7839-464B-B7C3-B1B967F9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295275"/>
            <a:ext cx="11801475" cy="55626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Let’s talk about Maths…</a:t>
            </a:r>
            <a:br>
              <a:rPr lang="en-GB" dirty="0">
                <a:latin typeface="Gill Sans MT" panose="020B0502020104020203" pitchFamily="34" charset="0"/>
              </a:rPr>
            </a:br>
            <a:br>
              <a:rPr lang="en-GB" dirty="0">
                <a:latin typeface="Gill Sans MT" panose="020B0502020104020203" pitchFamily="34" charset="0"/>
              </a:rPr>
            </a:br>
            <a:r>
              <a:rPr lang="en-GB" sz="3600" i="1" dirty="0">
                <a:latin typeface="Gill Sans MT" panose="020B0502020104020203" pitchFamily="34" charset="0"/>
              </a:rPr>
              <a:t>What do children do when they don’t know?</a:t>
            </a:r>
            <a:br>
              <a:rPr lang="en-GB" sz="3600" i="1" dirty="0">
                <a:latin typeface="Gill Sans MT" panose="020B0502020104020203" pitchFamily="34" charset="0"/>
              </a:rPr>
            </a:br>
            <a:br>
              <a:rPr lang="en-GB" sz="3600" i="1" dirty="0">
                <a:latin typeface="Gill Sans MT" panose="020B0502020104020203" pitchFamily="34" charset="0"/>
              </a:rPr>
            </a:br>
            <a:r>
              <a:rPr lang="en-GB" sz="3600" i="1" dirty="0">
                <a:latin typeface="Gill Sans MT" panose="020B0502020104020203" pitchFamily="34" charset="0"/>
              </a:rPr>
              <a:t>What do they notice?</a:t>
            </a:r>
            <a:br>
              <a:rPr lang="en-GB" sz="3600" i="1" dirty="0">
                <a:latin typeface="Gill Sans MT" panose="020B0502020104020203" pitchFamily="34" charset="0"/>
              </a:rPr>
            </a:br>
            <a:br>
              <a:rPr lang="en-GB" sz="3600" i="1" dirty="0">
                <a:latin typeface="Gill Sans MT" panose="020B0502020104020203" pitchFamily="34" charset="0"/>
              </a:rPr>
            </a:br>
            <a:r>
              <a:rPr lang="en-GB" sz="3600" i="1" dirty="0">
                <a:latin typeface="Gill Sans MT" panose="020B0502020104020203" pitchFamily="34" charset="0"/>
              </a:rPr>
              <a:t>How do they make links to what they already know?</a:t>
            </a:r>
            <a:endParaRPr lang="en-GB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A45B-F6E1-4E38-A365-86F898A0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609600"/>
            <a:ext cx="11458575" cy="1356360"/>
          </a:xfrm>
        </p:spPr>
        <p:txBody>
          <a:bodyPr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In what number parking spot is the red car parked?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0EE1B-AE54-45FD-A4F8-43709A142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55" b="15155"/>
          <a:stretch/>
        </p:blipFill>
        <p:spPr>
          <a:xfrm>
            <a:off x="600777" y="2634613"/>
            <a:ext cx="10676823" cy="29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007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558</TotalTime>
  <Words>717</Words>
  <Application>Microsoft Office PowerPoint</Application>
  <PresentationFormat>Widescreen</PresentationFormat>
  <Paragraphs>101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Corbel</vt:lpstr>
      <vt:lpstr>Gill Sans MT</vt:lpstr>
      <vt:lpstr>Basis</vt:lpstr>
      <vt:lpstr>PowerPoint Presentation</vt:lpstr>
      <vt:lpstr>Aims of the session:</vt:lpstr>
      <vt:lpstr>Fluency, Reasoning, Problem Solving </vt:lpstr>
      <vt:lpstr>Calculation Policy</vt:lpstr>
      <vt:lpstr>The CPA Approach</vt:lpstr>
      <vt:lpstr>Times Tables are extremely important!</vt:lpstr>
      <vt:lpstr>PowerPoint Presentation</vt:lpstr>
      <vt:lpstr>Let’s talk about Maths…  What do children do when they don’t know?  What do they notice?  How do they make links to what they already know?</vt:lpstr>
      <vt:lpstr>In what number parking spot is the red car parked?</vt:lpstr>
      <vt:lpstr>PowerPoint Presentation</vt:lpstr>
      <vt:lpstr>A prime example… what do you notice?</vt:lpstr>
      <vt:lpstr>There is no single, exclusively correct learning style in mathematics.  We learn in a variety of ways and children will think and solve things differently.  BUT – we want them to work efficiently to find solutions.    How would you solve these calculations?  57-29 =   What is 99% of 213?  6 x 0.03 </vt:lpstr>
      <vt:lpstr>57-29 = ___  Round and adjust  Subtract 30 57-30 = 27 Add 1 27 +1 = 28</vt:lpstr>
      <vt:lpstr>If I know… then I know… </vt:lpstr>
      <vt:lpstr>PowerPoint Presentation</vt:lpstr>
      <vt:lpstr>Vocabulary (Addition and Subtraction)</vt:lpstr>
      <vt:lpstr>Y5 Addition and Subtraction</vt:lpstr>
      <vt:lpstr>PowerPoint Presentation</vt:lpstr>
      <vt:lpstr>Y5 Subtraction</vt:lpstr>
      <vt:lpstr>PowerPoint Presentation</vt:lpstr>
      <vt:lpstr>PowerPoint Presentation</vt:lpstr>
      <vt:lpstr>Year 6 Addition and Subtraction</vt:lpstr>
      <vt:lpstr>Year 6 Addition</vt:lpstr>
      <vt:lpstr>Year 6 Subtraction</vt:lpstr>
      <vt:lpstr>Vocabulary (Multiplication and Division)</vt:lpstr>
      <vt:lpstr>Multiplication and Division </vt:lpstr>
      <vt:lpstr>Multiplication – Short Multiplication</vt:lpstr>
      <vt:lpstr>Multiplication – Long Multiplication</vt:lpstr>
      <vt:lpstr>PowerPoint Presentation</vt:lpstr>
      <vt:lpstr>PowerPoint Presentation</vt:lpstr>
      <vt:lpstr>How can you help at home…</vt:lpstr>
      <vt:lpstr>PowerPoint Presentation</vt:lpstr>
      <vt:lpstr>Ways to encourage maths talk at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at St John’s</dc:title>
  <dc:creator>Sarah Jones</dc:creator>
  <cp:lastModifiedBy>Sarah Jones</cp:lastModifiedBy>
  <cp:revision>55</cp:revision>
  <cp:lastPrinted>2024-12-15T23:24:17Z</cp:lastPrinted>
  <dcterms:created xsi:type="dcterms:W3CDTF">2024-11-27T11:20:58Z</dcterms:created>
  <dcterms:modified xsi:type="dcterms:W3CDTF">2025-01-17T11:10:02Z</dcterms:modified>
</cp:coreProperties>
</file>