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sldIdLst>
    <p:sldId id="256" r:id="rId2"/>
    <p:sldId id="282" r:id="rId3"/>
    <p:sldId id="262" r:id="rId4"/>
    <p:sldId id="261" r:id="rId5"/>
    <p:sldId id="260" r:id="rId6"/>
    <p:sldId id="295" r:id="rId7"/>
    <p:sldId id="264" r:id="rId8"/>
    <p:sldId id="292" r:id="rId9"/>
    <p:sldId id="274" r:id="rId10"/>
    <p:sldId id="270" r:id="rId11"/>
    <p:sldId id="272" r:id="rId12"/>
    <p:sldId id="275" r:id="rId13"/>
    <p:sldId id="276" r:id="rId14"/>
    <p:sldId id="278" r:id="rId15"/>
    <p:sldId id="293" r:id="rId16"/>
    <p:sldId id="280" r:id="rId17"/>
    <p:sldId id="283" r:id="rId18"/>
    <p:sldId id="286" r:id="rId19"/>
    <p:sldId id="284" r:id="rId20"/>
    <p:sldId id="265" r:id="rId21"/>
    <p:sldId id="266" r:id="rId22"/>
    <p:sldId id="267" r:id="rId23"/>
    <p:sldId id="287" r:id="rId24"/>
    <p:sldId id="281" r:id="rId25"/>
    <p:sldId id="288" r:id="rId26"/>
    <p:sldId id="296" r:id="rId27"/>
    <p:sldId id="289" r:id="rId28"/>
    <p:sldId id="291" r:id="rId29"/>
    <p:sldId id="29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Jones" initials="SJ" lastIdx="1" clrIdx="0">
    <p:extLst>
      <p:ext uri="{19B8F6BF-5375-455C-9EA6-DF929625EA0E}">
        <p15:presenceInfo xmlns:p15="http://schemas.microsoft.com/office/powerpoint/2012/main" userId="S::s.jones@st-johns-gosport.hants.sch.uk::368ca549-d684-4423-9f81-0a6a23220e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67" d="100"/>
          <a:sy n="67" d="100"/>
        </p:scale>
        <p:origin x="6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97DD4E3-2ACB-42E5-8936-F11D4527FAFA}" type="datetimeFigureOut">
              <a:rPr lang="en-GB" smtClean="0"/>
              <a:t>09/12/2024</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5BFB074-9AA5-4B81-AF03-B8638CFE82E3}"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71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7DD4E3-2ACB-42E5-8936-F11D4527FAFA}" type="datetimeFigureOut">
              <a:rPr lang="en-GB" smtClean="0"/>
              <a:t>09/12/2024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BFB074-9AA5-4B81-AF03-B8638CFE82E3}" type="slidenum">
              <a:rPr lang="en-GB" smtClean="0"/>
              <a:t>‹#›</a:t>
            </a:fld>
            <a:endParaRPr lang="en-GB"/>
          </a:p>
        </p:txBody>
      </p:sp>
    </p:spTree>
    <p:extLst>
      <p:ext uri="{BB962C8B-B14F-4D97-AF65-F5344CB8AC3E}">
        <p14:creationId xmlns:p14="http://schemas.microsoft.com/office/powerpoint/2010/main" val="266087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7DD4E3-2ACB-42E5-8936-F11D4527FAFA}" type="datetimeFigureOut">
              <a:rPr lang="en-GB" smtClean="0"/>
              <a:t>09/12/2024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BFB074-9AA5-4B81-AF03-B8638CFE82E3}" type="slidenum">
              <a:rPr lang="en-GB" smtClean="0"/>
              <a:t>‹#›</a:t>
            </a:fld>
            <a:endParaRPr lang="en-GB"/>
          </a:p>
        </p:txBody>
      </p:sp>
    </p:spTree>
    <p:extLst>
      <p:ext uri="{BB962C8B-B14F-4D97-AF65-F5344CB8AC3E}">
        <p14:creationId xmlns:p14="http://schemas.microsoft.com/office/powerpoint/2010/main" val="394471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7DD4E3-2ACB-42E5-8936-F11D4527FAFA}" type="datetimeFigureOut">
              <a:rPr lang="en-GB" smtClean="0"/>
              <a:t>09/12/2024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BFB074-9AA5-4B81-AF03-B8638CFE82E3}" type="slidenum">
              <a:rPr lang="en-GB" smtClean="0"/>
              <a:t>‹#›</a:t>
            </a:fld>
            <a:endParaRPr lang="en-GB"/>
          </a:p>
        </p:txBody>
      </p:sp>
    </p:spTree>
    <p:extLst>
      <p:ext uri="{BB962C8B-B14F-4D97-AF65-F5344CB8AC3E}">
        <p14:creationId xmlns:p14="http://schemas.microsoft.com/office/powerpoint/2010/main" val="417652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GB"/>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7DD4E3-2ACB-42E5-8936-F11D4527FAFA}" type="datetimeFigureOut">
              <a:rPr lang="en-GB" smtClean="0"/>
              <a:t>09/12/2024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BFB074-9AA5-4B81-AF03-B8638CFE82E3}"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09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97DD4E3-2ACB-42E5-8936-F11D4527FAFA}" type="datetimeFigureOut">
              <a:rPr lang="en-GB" smtClean="0"/>
              <a:t>09/12/2024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BFB074-9AA5-4B81-AF03-B8638CFE82E3}" type="slidenum">
              <a:rPr lang="en-GB" smtClean="0"/>
              <a:t>‹#›</a:t>
            </a:fld>
            <a:endParaRPr lang="en-GB"/>
          </a:p>
        </p:txBody>
      </p:sp>
    </p:spTree>
    <p:extLst>
      <p:ext uri="{BB962C8B-B14F-4D97-AF65-F5344CB8AC3E}">
        <p14:creationId xmlns:p14="http://schemas.microsoft.com/office/powerpoint/2010/main" val="1698029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97DD4E3-2ACB-42E5-8936-F11D4527FAFA}" type="datetimeFigureOut">
              <a:rPr lang="en-GB" smtClean="0"/>
              <a:t>09/12/2024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BFB074-9AA5-4B81-AF03-B8638CFE82E3}" type="slidenum">
              <a:rPr lang="en-GB" smtClean="0"/>
              <a:t>‹#›</a:t>
            </a:fld>
            <a:endParaRPr lang="en-GB"/>
          </a:p>
        </p:txBody>
      </p:sp>
    </p:spTree>
    <p:extLst>
      <p:ext uri="{BB962C8B-B14F-4D97-AF65-F5344CB8AC3E}">
        <p14:creationId xmlns:p14="http://schemas.microsoft.com/office/powerpoint/2010/main" val="28922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97DD4E3-2ACB-42E5-8936-F11D4527FAFA}" type="datetimeFigureOut">
              <a:rPr lang="en-GB" smtClean="0"/>
              <a:t>09/12/2024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BFB074-9AA5-4B81-AF03-B8638CFE82E3}" type="slidenum">
              <a:rPr lang="en-GB" smtClean="0"/>
              <a:t>‹#›</a:t>
            </a:fld>
            <a:endParaRPr lang="en-GB"/>
          </a:p>
        </p:txBody>
      </p:sp>
    </p:spTree>
    <p:extLst>
      <p:ext uri="{BB962C8B-B14F-4D97-AF65-F5344CB8AC3E}">
        <p14:creationId xmlns:p14="http://schemas.microsoft.com/office/powerpoint/2010/main" val="309463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DD4E3-2ACB-42E5-8936-F11D4527FAFA}" type="datetimeFigureOut">
              <a:rPr lang="en-GB" smtClean="0"/>
              <a:t>09/12/2024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BFB074-9AA5-4B81-AF03-B8638CFE82E3}" type="slidenum">
              <a:rPr lang="en-GB" smtClean="0"/>
              <a:t>‹#›</a:t>
            </a:fld>
            <a:endParaRPr lang="en-GB"/>
          </a:p>
        </p:txBody>
      </p:sp>
    </p:spTree>
    <p:extLst>
      <p:ext uri="{BB962C8B-B14F-4D97-AF65-F5344CB8AC3E}">
        <p14:creationId xmlns:p14="http://schemas.microsoft.com/office/powerpoint/2010/main" val="247766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GB"/>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97DD4E3-2ACB-42E5-8936-F11D4527FAFA}" type="datetimeFigureOut">
              <a:rPr lang="en-GB" smtClean="0"/>
              <a:t>09/12/2024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BFB074-9AA5-4B81-AF03-B8638CFE82E3}" type="slidenum">
              <a:rPr lang="en-GB" smtClean="0"/>
              <a:t>‹#›</a:t>
            </a:fld>
            <a:endParaRPr lang="en-GB"/>
          </a:p>
        </p:txBody>
      </p:sp>
    </p:spTree>
    <p:extLst>
      <p:ext uri="{BB962C8B-B14F-4D97-AF65-F5344CB8AC3E}">
        <p14:creationId xmlns:p14="http://schemas.microsoft.com/office/powerpoint/2010/main" val="105895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97DD4E3-2ACB-42E5-8936-F11D4527FAFA}" type="datetimeFigureOut">
              <a:rPr lang="en-GB" smtClean="0"/>
              <a:t>09/12/2024</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BFB074-9AA5-4B81-AF03-B8638CFE82E3}" type="slidenum">
              <a:rPr lang="en-GB" smtClean="0"/>
              <a:t>‹#›</a:t>
            </a:fld>
            <a:endParaRPr lang="en-GB"/>
          </a:p>
        </p:txBody>
      </p:sp>
    </p:spTree>
    <p:extLst>
      <p:ext uri="{BB962C8B-B14F-4D97-AF65-F5344CB8AC3E}">
        <p14:creationId xmlns:p14="http://schemas.microsoft.com/office/powerpoint/2010/main" val="402366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97DD4E3-2ACB-42E5-8936-F11D4527FAFA}" type="datetimeFigureOut">
              <a:rPr lang="en-GB" smtClean="0"/>
              <a:t>09/12/2024</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5BFB074-9AA5-4B81-AF03-B8638CFE82E3}" type="slidenum">
              <a:rPr lang="en-GB" smtClean="0"/>
              <a:t>‹#›</a:t>
            </a:fld>
            <a:endParaRPr lang="en-GB"/>
          </a:p>
        </p:txBody>
      </p:sp>
    </p:spTree>
    <p:extLst>
      <p:ext uri="{BB962C8B-B14F-4D97-AF65-F5344CB8AC3E}">
        <p14:creationId xmlns:p14="http://schemas.microsoft.com/office/powerpoint/2010/main" val="2408483803"/>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E85C04-88F0-453A-88D8-767E39BCF5AC}"/>
              </a:ext>
            </a:extLst>
          </p:cNvPr>
          <p:cNvPicPr>
            <a:picLocks noChangeAspect="1"/>
          </p:cNvPicPr>
          <p:nvPr/>
        </p:nvPicPr>
        <p:blipFill>
          <a:blip r:embed="rId2"/>
          <a:stretch>
            <a:fillRect/>
          </a:stretch>
        </p:blipFill>
        <p:spPr>
          <a:xfrm>
            <a:off x="4004970" y="2624569"/>
            <a:ext cx="4182059" cy="3943900"/>
          </a:xfrm>
          <a:prstGeom prst="rect">
            <a:avLst/>
          </a:prstGeom>
        </p:spPr>
      </p:pic>
      <p:sp>
        <p:nvSpPr>
          <p:cNvPr id="6" name="Title 1">
            <a:extLst>
              <a:ext uri="{FF2B5EF4-FFF2-40B4-BE49-F238E27FC236}">
                <a16:creationId xmlns:a16="http://schemas.microsoft.com/office/drawing/2014/main" id="{538F164B-DCFE-4B46-A75E-967A2B8450C9}"/>
              </a:ext>
            </a:extLst>
          </p:cNvPr>
          <p:cNvSpPr txBox="1">
            <a:spLocks/>
          </p:cNvSpPr>
          <p:nvPr/>
        </p:nvSpPr>
        <p:spPr>
          <a:xfrm>
            <a:off x="1143000" y="609600"/>
            <a:ext cx="9875520" cy="1356360"/>
          </a:xfrm>
          <a:prstGeom prst="rect">
            <a:avLst/>
          </a:prstGeom>
        </p:spPr>
        <p:txBody>
          <a:bodyPr vert="horz" lIns="91440" tIns="45720" rIns="91440" bIns="45720" rtlCol="0" anchor="b">
            <a:normAutofit/>
          </a:bodyPr>
          <a:lstStyle>
            <a:lvl1pPr algn="ctr" defTabSz="914400" rtl="0" eaLnBrk="1" latinLnBrk="0" hangingPunct="1">
              <a:lnSpc>
                <a:spcPct val="85000"/>
              </a:lnSpc>
              <a:spcBef>
                <a:spcPct val="0"/>
              </a:spcBef>
              <a:buNone/>
              <a:defRPr sz="7200" b="1" kern="1200" cap="all" baseline="0">
                <a:solidFill>
                  <a:srgbClr val="FFFFFF"/>
                </a:solidFill>
                <a:latin typeface="+mj-lt"/>
                <a:ea typeface="+mj-ea"/>
                <a:cs typeface="+mj-cs"/>
              </a:defRPr>
            </a:lvl1pPr>
          </a:lstStyle>
          <a:p>
            <a:endParaRPr lang="en-GB" dirty="0">
              <a:latin typeface="Gill Sans MT" panose="020B0502020104020203" pitchFamily="34" charset="0"/>
            </a:endParaRPr>
          </a:p>
        </p:txBody>
      </p:sp>
      <p:sp>
        <p:nvSpPr>
          <p:cNvPr id="7" name="TextBox 6">
            <a:extLst>
              <a:ext uri="{FF2B5EF4-FFF2-40B4-BE49-F238E27FC236}">
                <a16:creationId xmlns:a16="http://schemas.microsoft.com/office/drawing/2014/main" id="{B1B58F64-735D-4AA6-8408-249731D49A5F}"/>
              </a:ext>
            </a:extLst>
          </p:cNvPr>
          <p:cNvSpPr txBox="1"/>
          <p:nvPr/>
        </p:nvSpPr>
        <p:spPr>
          <a:xfrm>
            <a:off x="1401417" y="609600"/>
            <a:ext cx="9094305" cy="1938992"/>
          </a:xfrm>
          <a:prstGeom prst="rect">
            <a:avLst/>
          </a:prstGeom>
          <a:noFill/>
        </p:spPr>
        <p:txBody>
          <a:bodyPr wrap="square" rtlCol="0">
            <a:spAutoFit/>
          </a:bodyPr>
          <a:lstStyle/>
          <a:p>
            <a:pPr algn="ctr"/>
            <a:r>
              <a:rPr lang="en-GB" sz="6000" dirty="0">
                <a:solidFill>
                  <a:schemeClr val="bg1"/>
                </a:solidFill>
                <a:latin typeface="Gill Sans MT" panose="020B0502020104020203" pitchFamily="34" charset="0"/>
              </a:rPr>
              <a:t>Maths at St John’s</a:t>
            </a:r>
          </a:p>
          <a:p>
            <a:pPr algn="ctr"/>
            <a:r>
              <a:rPr lang="en-GB" sz="6000">
                <a:solidFill>
                  <a:schemeClr val="bg1"/>
                </a:solidFill>
                <a:latin typeface="Gill Sans MT" panose="020B0502020104020203" pitchFamily="34" charset="0"/>
              </a:rPr>
              <a:t>Years 1 </a:t>
            </a:r>
            <a:r>
              <a:rPr lang="en-GB" sz="6000" dirty="0">
                <a:solidFill>
                  <a:schemeClr val="bg1"/>
                </a:solidFill>
                <a:latin typeface="Gill Sans MT" panose="020B0502020104020203" pitchFamily="34" charset="0"/>
              </a:rPr>
              <a:t>and 2</a:t>
            </a:r>
          </a:p>
        </p:txBody>
      </p:sp>
    </p:spTree>
    <p:extLst>
      <p:ext uri="{BB962C8B-B14F-4D97-AF65-F5344CB8AC3E}">
        <p14:creationId xmlns:p14="http://schemas.microsoft.com/office/powerpoint/2010/main" val="231858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A058-577D-4A80-B56A-5A7A1173B1B9}"/>
              </a:ext>
            </a:extLst>
          </p:cNvPr>
          <p:cNvSpPr>
            <a:spLocks noGrp="1"/>
          </p:cNvSpPr>
          <p:nvPr>
            <p:ph type="title"/>
          </p:nvPr>
        </p:nvSpPr>
        <p:spPr>
          <a:xfrm>
            <a:off x="314325" y="655143"/>
            <a:ext cx="9875520" cy="767676"/>
          </a:xfrm>
        </p:spPr>
        <p:txBody>
          <a:bodyPr/>
          <a:lstStyle/>
          <a:p>
            <a:r>
              <a:rPr lang="en-GB" dirty="0">
                <a:latin typeface="Gill Sans MT" panose="020B0502020104020203" pitchFamily="34" charset="0"/>
              </a:rPr>
              <a:t>Y1 Addition</a:t>
            </a:r>
          </a:p>
        </p:txBody>
      </p:sp>
      <p:pic>
        <p:nvPicPr>
          <p:cNvPr id="7" name="Picture 6">
            <a:extLst>
              <a:ext uri="{FF2B5EF4-FFF2-40B4-BE49-F238E27FC236}">
                <a16:creationId xmlns:a16="http://schemas.microsoft.com/office/drawing/2014/main" id="{4BE7BA6F-42D8-4C25-8507-3F210147288C}"/>
              </a:ext>
            </a:extLst>
          </p:cNvPr>
          <p:cNvPicPr>
            <a:picLocks noChangeAspect="1"/>
          </p:cNvPicPr>
          <p:nvPr/>
        </p:nvPicPr>
        <p:blipFill>
          <a:blip r:embed="rId2"/>
          <a:stretch>
            <a:fillRect/>
          </a:stretch>
        </p:blipFill>
        <p:spPr>
          <a:xfrm>
            <a:off x="3476625" y="505947"/>
            <a:ext cx="8315325" cy="1066067"/>
          </a:xfrm>
          <a:prstGeom prst="rect">
            <a:avLst/>
          </a:prstGeom>
        </p:spPr>
      </p:pic>
      <p:pic>
        <p:nvPicPr>
          <p:cNvPr id="5" name="Picture 4">
            <a:extLst>
              <a:ext uri="{FF2B5EF4-FFF2-40B4-BE49-F238E27FC236}">
                <a16:creationId xmlns:a16="http://schemas.microsoft.com/office/drawing/2014/main" id="{5E0F0C1B-809B-463D-95D6-FFFCA19DA112}"/>
              </a:ext>
            </a:extLst>
          </p:cNvPr>
          <p:cNvPicPr>
            <a:picLocks noChangeAspect="1"/>
          </p:cNvPicPr>
          <p:nvPr/>
        </p:nvPicPr>
        <p:blipFill>
          <a:blip r:embed="rId3"/>
          <a:stretch>
            <a:fillRect/>
          </a:stretch>
        </p:blipFill>
        <p:spPr>
          <a:xfrm>
            <a:off x="314325" y="2198517"/>
            <a:ext cx="11563350" cy="3845423"/>
          </a:xfrm>
          <a:prstGeom prst="rect">
            <a:avLst/>
          </a:prstGeom>
        </p:spPr>
      </p:pic>
    </p:spTree>
    <p:extLst>
      <p:ext uri="{BB962C8B-B14F-4D97-AF65-F5344CB8AC3E}">
        <p14:creationId xmlns:p14="http://schemas.microsoft.com/office/powerpoint/2010/main" val="2085469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6A2C1-3917-44F3-BD59-1FA08669A80C}"/>
              </a:ext>
            </a:extLst>
          </p:cNvPr>
          <p:cNvSpPr>
            <a:spLocks noGrp="1"/>
          </p:cNvSpPr>
          <p:nvPr>
            <p:ph type="title"/>
          </p:nvPr>
        </p:nvSpPr>
        <p:spPr>
          <a:xfrm>
            <a:off x="175386" y="238125"/>
            <a:ext cx="9875520" cy="1356360"/>
          </a:xfrm>
        </p:spPr>
        <p:txBody>
          <a:bodyPr/>
          <a:lstStyle/>
          <a:p>
            <a:r>
              <a:rPr lang="en-GB" dirty="0">
                <a:latin typeface="Gill Sans MT" panose="020B0502020104020203" pitchFamily="34" charset="0"/>
              </a:rPr>
              <a:t>Y1 Subtraction</a:t>
            </a:r>
          </a:p>
        </p:txBody>
      </p:sp>
      <p:pic>
        <p:nvPicPr>
          <p:cNvPr id="5" name="Picture 4">
            <a:extLst>
              <a:ext uri="{FF2B5EF4-FFF2-40B4-BE49-F238E27FC236}">
                <a16:creationId xmlns:a16="http://schemas.microsoft.com/office/drawing/2014/main" id="{84322DD2-B5DD-4C0F-BE4D-DB6E6D3AEC02}"/>
              </a:ext>
            </a:extLst>
          </p:cNvPr>
          <p:cNvPicPr>
            <a:picLocks noChangeAspect="1"/>
          </p:cNvPicPr>
          <p:nvPr/>
        </p:nvPicPr>
        <p:blipFill rotWithShape="1">
          <a:blip r:embed="rId2"/>
          <a:srcRect r="10704"/>
          <a:stretch/>
        </p:blipFill>
        <p:spPr>
          <a:xfrm>
            <a:off x="4067175" y="619246"/>
            <a:ext cx="7591425" cy="1066679"/>
          </a:xfrm>
          <a:prstGeom prst="rect">
            <a:avLst/>
          </a:prstGeom>
        </p:spPr>
      </p:pic>
      <p:pic>
        <p:nvPicPr>
          <p:cNvPr id="6" name="Picture 5">
            <a:extLst>
              <a:ext uri="{FF2B5EF4-FFF2-40B4-BE49-F238E27FC236}">
                <a16:creationId xmlns:a16="http://schemas.microsoft.com/office/drawing/2014/main" id="{22590B7A-4A00-4E2A-99D3-39C73D07A66A}"/>
              </a:ext>
            </a:extLst>
          </p:cNvPr>
          <p:cNvPicPr>
            <a:picLocks noChangeAspect="1"/>
          </p:cNvPicPr>
          <p:nvPr/>
        </p:nvPicPr>
        <p:blipFill>
          <a:blip r:embed="rId3"/>
          <a:stretch>
            <a:fillRect/>
          </a:stretch>
        </p:blipFill>
        <p:spPr>
          <a:xfrm>
            <a:off x="343207" y="2067046"/>
            <a:ext cx="11505586" cy="3924179"/>
          </a:xfrm>
          <a:prstGeom prst="rect">
            <a:avLst/>
          </a:prstGeom>
        </p:spPr>
      </p:pic>
    </p:spTree>
    <p:extLst>
      <p:ext uri="{BB962C8B-B14F-4D97-AF65-F5344CB8AC3E}">
        <p14:creationId xmlns:p14="http://schemas.microsoft.com/office/powerpoint/2010/main" val="103506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307D9B-A9E5-471F-9F09-4D820C82317A}"/>
              </a:ext>
            </a:extLst>
          </p:cNvPr>
          <p:cNvPicPr>
            <a:picLocks noChangeAspect="1"/>
          </p:cNvPicPr>
          <p:nvPr/>
        </p:nvPicPr>
        <p:blipFill>
          <a:blip r:embed="rId2"/>
          <a:stretch>
            <a:fillRect/>
          </a:stretch>
        </p:blipFill>
        <p:spPr>
          <a:xfrm>
            <a:off x="257175" y="1194303"/>
            <a:ext cx="11677650" cy="3601435"/>
          </a:xfrm>
          <a:prstGeom prst="rect">
            <a:avLst/>
          </a:prstGeom>
        </p:spPr>
      </p:pic>
    </p:spTree>
    <p:extLst>
      <p:ext uri="{BB962C8B-B14F-4D97-AF65-F5344CB8AC3E}">
        <p14:creationId xmlns:p14="http://schemas.microsoft.com/office/powerpoint/2010/main" val="387455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27C6-BBB9-4C09-A380-72EA4433AE40}"/>
              </a:ext>
            </a:extLst>
          </p:cNvPr>
          <p:cNvSpPr>
            <a:spLocks noGrp="1"/>
          </p:cNvSpPr>
          <p:nvPr>
            <p:ph type="title"/>
          </p:nvPr>
        </p:nvSpPr>
        <p:spPr>
          <a:xfrm>
            <a:off x="409575" y="657225"/>
            <a:ext cx="10515600" cy="1325563"/>
          </a:xfrm>
        </p:spPr>
        <p:txBody>
          <a:bodyPr/>
          <a:lstStyle/>
          <a:p>
            <a:r>
              <a:rPr lang="en-GB" dirty="0">
                <a:latin typeface="Gill Sans MT" panose="020B0502020104020203" pitchFamily="34" charset="0"/>
              </a:rPr>
              <a:t>Year 2 </a:t>
            </a:r>
            <a:br>
              <a:rPr lang="en-GB" dirty="0">
                <a:latin typeface="Gill Sans MT" panose="020B0502020104020203" pitchFamily="34" charset="0"/>
              </a:rPr>
            </a:br>
            <a:r>
              <a:rPr lang="en-GB" dirty="0">
                <a:latin typeface="Gill Sans MT" panose="020B0502020104020203" pitchFamily="34" charset="0"/>
              </a:rPr>
              <a:t>Addition</a:t>
            </a:r>
          </a:p>
        </p:txBody>
      </p:sp>
      <p:pic>
        <p:nvPicPr>
          <p:cNvPr id="5" name="Picture 4">
            <a:extLst>
              <a:ext uri="{FF2B5EF4-FFF2-40B4-BE49-F238E27FC236}">
                <a16:creationId xmlns:a16="http://schemas.microsoft.com/office/drawing/2014/main" id="{7840873D-31BF-4C6D-A026-772A01C0B039}"/>
              </a:ext>
            </a:extLst>
          </p:cNvPr>
          <p:cNvPicPr>
            <a:picLocks noChangeAspect="1"/>
          </p:cNvPicPr>
          <p:nvPr/>
        </p:nvPicPr>
        <p:blipFill>
          <a:blip r:embed="rId2"/>
          <a:stretch>
            <a:fillRect/>
          </a:stretch>
        </p:blipFill>
        <p:spPr>
          <a:xfrm>
            <a:off x="2812446" y="400050"/>
            <a:ext cx="8969979" cy="1990598"/>
          </a:xfrm>
          <a:prstGeom prst="rect">
            <a:avLst/>
          </a:prstGeom>
        </p:spPr>
      </p:pic>
      <p:pic>
        <p:nvPicPr>
          <p:cNvPr id="6" name="Picture 5">
            <a:extLst>
              <a:ext uri="{FF2B5EF4-FFF2-40B4-BE49-F238E27FC236}">
                <a16:creationId xmlns:a16="http://schemas.microsoft.com/office/drawing/2014/main" id="{29B88720-5724-4D44-B55F-AB161850461F}"/>
              </a:ext>
            </a:extLst>
          </p:cNvPr>
          <p:cNvPicPr>
            <a:picLocks noChangeAspect="1"/>
          </p:cNvPicPr>
          <p:nvPr/>
        </p:nvPicPr>
        <p:blipFill>
          <a:blip r:embed="rId3"/>
          <a:stretch>
            <a:fillRect/>
          </a:stretch>
        </p:blipFill>
        <p:spPr>
          <a:xfrm>
            <a:off x="336448" y="2535325"/>
            <a:ext cx="11445977" cy="3997744"/>
          </a:xfrm>
          <a:prstGeom prst="rect">
            <a:avLst/>
          </a:prstGeom>
        </p:spPr>
      </p:pic>
    </p:spTree>
    <p:extLst>
      <p:ext uri="{BB962C8B-B14F-4D97-AF65-F5344CB8AC3E}">
        <p14:creationId xmlns:p14="http://schemas.microsoft.com/office/powerpoint/2010/main" val="36839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6C76-8DFA-4329-9BD5-EC2A8B55BEAF}"/>
              </a:ext>
            </a:extLst>
          </p:cNvPr>
          <p:cNvSpPr>
            <a:spLocks noGrp="1"/>
          </p:cNvSpPr>
          <p:nvPr>
            <p:ph type="title"/>
          </p:nvPr>
        </p:nvSpPr>
        <p:spPr>
          <a:xfrm>
            <a:off x="435770" y="523875"/>
            <a:ext cx="9875520" cy="1356360"/>
          </a:xfrm>
        </p:spPr>
        <p:txBody>
          <a:bodyPr/>
          <a:lstStyle/>
          <a:p>
            <a:r>
              <a:rPr lang="en-GB" dirty="0">
                <a:latin typeface="Gill Sans MT" panose="020B0502020104020203" pitchFamily="34" charset="0"/>
              </a:rPr>
              <a:t>Year 2 </a:t>
            </a:r>
            <a:br>
              <a:rPr lang="en-GB" dirty="0">
                <a:latin typeface="Gill Sans MT" panose="020B0502020104020203" pitchFamily="34" charset="0"/>
              </a:rPr>
            </a:br>
            <a:r>
              <a:rPr lang="en-GB" dirty="0">
                <a:latin typeface="Gill Sans MT" panose="020B0502020104020203" pitchFamily="34" charset="0"/>
              </a:rPr>
              <a:t>Subtraction</a:t>
            </a:r>
          </a:p>
        </p:txBody>
      </p:sp>
      <p:pic>
        <p:nvPicPr>
          <p:cNvPr id="4" name="Picture 3">
            <a:extLst>
              <a:ext uri="{FF2B5EF4-FFF2-40B4-BE49-F238E27FC236}">
                <a16:creationId xmlns:a16="http://schemas.microsoft.com/office/drawing/2014/main" id="{8C748A95-5564-47A1-A431-3F8ABB4B6C3F}"/>
              </a:ext>
            </a:extLst>
          </p:cNvPr>
          <p:cNvPicPr>
            <a:picLocks noChangeAspect="1"/>
          </p:cNvPicPr>
          <p:nvPr/>
        </p:nvPicPr>
        <p:blipFill>
          <a:blip r:embed="rId2"/>
          <a:stretch>
            <a:fillRect/>
          </a:stretch>
        </p:blipFill>
        <p:spPr>
          <a:xfrm>
            <a:off x="3910012" y="414337"/>
            <a:ext cx="7648575" cy="1876425"/>
          </a:xfrm>
          <a:prstGeom prst="rect">
            <a:avLst/>
          </a:prstGeom>
        </p:spPr>
      </p:pic>
      <p:pic>
        <p:nvPicPr>
          <p:cNvPr id="8" name="Picture 7">
            <a:extLst>
              <a:ext uri="{FF2B5EF4-FFF2-40B4-BE49-F238E27FC236}">
                <a16:creationId xmlns:a16="http://schemas.microsoft.com/office/drawing/2014/main" id="{3D92EC3D-2830-4E0C-8BE2-E72153896262}"/>
              </a:ext>
            </a:extLst>
          </p:cNvPr>
          <p:cNvPicPr>
            <a:picLocks noChangeAspect="1"/>
          </p:cNvPicPr>
          <p:nvPr/>
        </p:nvPicPr>
        <p:blipFill>
          <a:blip r:embed="rId3"/>
          <a:stretch>
            <a:fillRect/>
          </a:stretch>
        </p:blipFill>
        <p:spPr>
          <a:xfrm>
            <a:off x="266699" y="2607679"/>
            <a:ext cx="11592611" cy="3726446"/>
          </a:xfrm>
          <a:prstGeom prst="rect">
            <a:avLst/>
          </a:prstGeom>
        </p:spPr>
      </p:pic>
    </p:spTree>
    <p:extLst>
      <p:ext uri="{BB962C8B-B14F-4D97-AF65-F5344CB8AC3E}">
        <p14:creationId xmlns:p14="http://schemas.microsoft.com/office/powerpoint/2010/main" val="265449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07AA8-E577-409A-9AB5-BC9F1E568215}"/>
              </a:ext>
            </a:extLst>
          </p:cNvPr>
          <p:cNvSpPr>
            <a:spLocks noGrp="1"/>
          </p:cNvSpPr>
          <p:nvPr>
            <p:ph type="title"/>
          </p:nvPr>
        </p:nvSpPr>
        <p:spPr>
          <a:xfrm>
            <a:off x="228600" y="83820"/>
            <a:ext cx="9875520" cy="1356360"/>
          </a:xfrm>
        </p:spPr>
        <p:txBody>
          <a:bodyPr/>
          <a:lstStyle/>
          <a:p>
            <a:r>
              <a:rPr lang="en-GB" b="1" dirty="0">
                <a:latin typeface="Gill Sans MT" panose="020B0502020104020203" pitchFamily="34" charset="0"/>
              </a:rPr>
              <a:t>Vocabulary </a:t>
            </a:r>
            <a:r>
              <a:rPr lang="en-GB" sz="1600" dirty="0">
                <a:latin typeface="Gill Sans MT" panose="020B0502020104020203" pitchFamily="34" charset="0"/>
              </a:rPr>
              <a:t>(Multiplication and Division)</a:t>
            </a:r>
            <a:endParaRPr lang="en-GB" dirty="0">
              <a:latin typeface="Gill Sans MT" panose="020B0502020104020203" pitchFamily="34" charset="0"/>
            </a:endParaRPr>
          </a:p>
        </p:txBody>
      </p:sp>
      <p:pic>
        <p:nvPicPr>
          <p:cNvPr id="4" name="Picture 3">
            <a:extLst>
              <a:ext uri="{FF2B5EF4-FFF2-40B4-BE49-F238E27FC236}">
                <a16:creationId xmlns:a16="http://schemas.microsoft.com/office/drawing/2014/main" id="{08BCCD32-CA20-44CE-9F60-3E66FCA6F943}"/>
              </a:ext>
            </a:extLst>
          </p:cNvPr>
          <p:cNvPicPr>
            <a:picLocks noChangeAspect="1"/>
          </p:cNvPicPr>
          <p:nvPr/>
        </p:nvPicPr>
        <p:blipFill>
          <a:blip r:embed="rId2"/>
          <a:stretch>
            <a:fillRect/>
          </a:stretch>
        </p:blipFill>
        <p:spPr>
          <a:xfrm>
            <a:off x="480060" y="1652587"/>
            <a:ext cx="5058943" cy="3833813"/>
          </a:xfrm>
          <a:prstGeom prst="rect">
            <a:avLst/>
          </a:prstGeom>
        </p:spPr>
      </p:pic>
      <p:pic>
        <p:nvPicPr>
          <p:cNvPr id="6146" name="Picture 2" descr="Multiplication - Math Tech Connections">
            <a:extLst>
              <a:ext uri="{FF2B5EF4-FFF2-40B4-BE49-F238E27FC236}">
                <a16:creationId xmlns:a16="http://schemas.microsoft.com/office/drawing/2014/main" id="{FDA5A6D3-7560-4AF7-AE4F-748B30FDBB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833"/>
          <a:stretch/>
        </p:blipFill>
        <p:spPr bwMode="auto">
          <a:xfrm>
            <a:off x="6150566" y="1221104"/>
            <a:ext cx="5287551" cy="10077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B320A42-44F7-4049-9243-6195F3220ABD}"/>
              </a:ext>
            </a:extLst>
          </p:cNvPr>
          <p:cNvGrpSpPr/>
          <p:nvPr/>
        </p:nvGrpSpPr>
        <p:grpSpPr>
          <a:xfrm>
            <a:off x="6150567" y="3781425"/>
            <a:ext cx="5262966" cy="1552575"/>
            <a:chOff x="6150567" y="3781425"/>
            <a:chExt cx="5262966" cy="1552575"/>
          </a:xfrm>
        </p:grpSpPr>
        <p:pic>
          <p:nvPicPr>
            <p:cNvPr id="6148" name="Picture 4" descr="Division - Math Tech Connections">
              <a:extLst>
                <a:ext uri="{FF2B5EF4-FFF2-40B4-BE49-F238E27FC236}">
                  <a16:creationId xmlns:a16="http://schemas.microsoft.com/office/drawing/2014/main" id="{17993B14-E74F-45F8-B5CC-D532FF180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0567" y="3781425"/>
              <a:ext cx="5262966" cy="1552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69BDBE4-B04C-408A-A639-14BE72D4EF45}"/>
                </a:ext>
              </a:extLst>
            </p:cNvPr>
            <p:cNvSpPr/>
            <p:nvPr/>
          </p:nvSpPr>
          <p:spPr>
            <a:xfrm>
              <a:off x="9534525" y="4248150"/>
              <a:ext cx="1790700" cy="925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9149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CE8693-6756-4085-BA17-E48B9980720B}"/>
              </a:ext>
            </a:extLst>
          </p:cNvPr>
          <p:cNvSpPr>
            <a:spLocks noGrp="1"/>
          </p:cNvSpPr>
          <p:nvPr>
            <p:ph type="title"/>
          </p:nvPr>
        </p:nvSpPr>
        <p:spPr>
          <a:xfrm>
            <a:off x="435770" y="315277"/>
            <a:ext cx="9875520" cy="1356360"/>
          </a:xfrm>
        </p:spPr>
        <p:txBody>
          <a:bodyPr>
            <a:normAutofit/>
          </a:bodyPr>
          <a:lstStyle/>
          <a:p>
            <a:r>
              <a:rPr lang="en-GB" sz="3200" dirty="0">
                <a:latin typeface="Gill Sans MT" panose="020B0502020104020203" pitchFamily="34" charset="0"/>
              </a:rPr>
              <a:t>Year 1</a:t>
            </a:r>
            <a:br>
              <a:rPr lang="en-GB" sz="3200" dirty="0">
                <a:latin typeface="Gill Sans MT" panose="020B0502020104020203" pitchFamily="34" charset="0"/>
              </a:rPr>
            </a:br>
            <a:r>
              <a:rPr lang="en-GB" sz="3200" dirty="0">
                <a:latin typeface="Gill Sans MT" panose="020B0502020104020203" pitchFamily="34" charset="0"/>
              </a:rPr>
              <a:t>Multiplication </a:t>
            </a:r>
          </a:p>
        </p:txBody>
      </p:sp>
      <p:pic>
        <p:nvPicPr>
          <p:cNvPr id="4" name="Picture 3">
            <a:extLst>
              <a:ext uri="{FF2B5EF4-FFF2-40B4-BE49-F238E27FC236}">
                <a16:creationId xmlns:a16="http://schemas.microsoft.com/office/drawing/2014/main" id="{EBE67D14-B51E-4832-AF11-D3011AF85DAD}"/>
              </a:ext>
            </a:extLst>
          </p:cNvPr>
          <p:cNvPicPr>
            <a:picLocks noChangeAspect="1"/>
          </p:cNvPicPr>
          <p:nvPr/>
        </p:nvPicPr>
        <p:blipFill>
          <a:blip r:embed="rId2"/>
          <a:stretch>
            <a:fillRect/>
          </a:stretch>
        </p:blipFill>
        <p:spPr>
          <a:xfrm>
            <a:off x="3840955" y="310514"/>
            <a:ext cx="7915275" cy="1038225"/>
          </a:xfrm>
          <a:prstGeom prst="rect">
            <a:avLst/>
          </a:prstGeom>
        </p:spPr>
      </p:pic>
      <p:pic>
        <p:nvPicPr>
          <p:cNvPr id="7" name="Picture 6">
            <a:extLst>
              <a:ext uri="{FF2B5EF4-FFF2-40B4-BE49-F238E27FC236}">
                <a16:creationId xmlns:a16="http://schemas.microsoft.com/office/drawing/2014/main" id="{2D80BDBB-3389-4D46-85A3-75F1FD0C5B45}"/>
              </a:ext>
            </a:extLst>
          </p:cNvPr>
          <p:cNvPicPr>
            <a:picLocks noChangeAspect="1"/>
          </p:cNvPicPr>
          <p:nvPr/>
        </p:nvPicPr>
        <p:blipFill>
          <a:blip r:embed="rId3"/>
          <a:stretch>
            <a:fillRect/>
          </a:stretch>
        </p:blipFill>
        <p:spPr>
          <a:xfrm>
            <a:off x="3122715" y="1348739"/>
            <a:ext cx="8766865" cy="1166813"/>
          </a:xfrm>
          <a:prstGeom prst="rect">
            <a:avLst/>
          </a:prstGeom>
        </p:spPr>
      </p:pic>
      <p:pic>
        <p:nvPicPr>
          <p:cNvPr id="9" name="Picture 8">
            <a:extLst>
              <a:ext uri="{FF2B5EF4-FFF2-40B4-BE49-F238E27FC236}">
                <a16:creationId xmlns:a16="http://schemas.microsoft.com/office/drawing/2014/main" id="{A3E9C36B-021D-41F9-A6FF-58DBC415B106}"/>
              </a:ext>
            </a:extLst>
          </p:cNvPr>
          <p:cNvPicPr>
            <a:picLocks noChangeAspect="1"/>
          </p:cNvPicPr>
          <p:nvPr/>
        </p:nvPicPr>
        <p:blipFill>
          <a:blip r:embed="rId4"/>
          <a:stretch>
            <a:fillRect/>
          </a:stretch>
        </p:blipFill>
        <p:spPr>
          <a:xfrm>
            <a:off x="342305" y="2515552"/>
            <a:ext cx="11507390" cy="4067567"/>
          </a:xfrm>
          <a:prstGeom prst="rect">
            <a:avLst/>
          </a:prstGeom>
        </p:spPr>
      </p:pic>
    </p:spTree>
    <p:extLst>
      <p:ext uri="{BB962C8B-B14F-4D97-AF65-F5344CB8AC3E}">
        <p14:creationId xmlns:p14="http://schemas.microsoft.com/office/powerpoint/2010/main" val="1703234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5C1A2-B731-4AFF-A58A-F88448A223BC}"/>
              </a:ext>
            </a:extLst>
          </p:cNvPr>
          <p:cNvSpPr>
            <a:spLocks noGrp="1"/>
          </p:cNvSpPr>
          <p:nvPr>
            <p:ph type="title"/>
          </p:nvPr>
        </p:nvSpPr>
        <p:spPr>
          <a:xfrm>
            <a:off x="276225" y="314325"/>
            <a:ext cx="9875520" cy="1356360"/>
          </a:xfrm>
        </p:spPr>
        <p:txBody>
          <a:bodyPr/>
          <a:lstStyle/>
          <a:p>
            <a:r>
              <a:rPr lang="en-GB" dirty="0">
                <a:latin typeface="Gill Sans MT" panose="020B0502020104020203" pitchFamily="34" charset="0"/>
              </a:rPr>
              <a:t>Year 1 Division</a:t>
            </a:r>
          </a:p>
        </p:txBody>
      </p:sp>
      <p:pic>
        <p:nvPicPr>
          <p:cNvPr id="5" name="Picture 4">
            <a:extLst>
              <a:ext uri="{FF2B5EF4-FFF2-40B4-BE49-F238E27FC236}">
                <a16:creationId xmlns:a16="http://schemas.microsoft.com/office/drawing/2014/main" id="{6FA2C867-C4B7-4908-B602-6D467B6E6C86}"/>
              </a:ext>
            </a:extLst>
          </p:cNvPr>
          <p:cNvPicPr>
            <a:picLocks noChangeAspect="1"/>
          </p:cNvPicPr>
          <p:nvPr/>
        </p:nvPicPr>
        <p:blipFill>
          <a:blip r:embed="rId2"/>
          <a:stretch>
            <a:fillRect/>
          </a:stretch>
        </p:blipFill>
        <p:spPr>
          <a:xfrm>
            <a:off x="276225" y="1968744"/>
            <a:ext cx="11594268" cy="3936756"/>
          </a:xfrm>
          <a:prstGeom prst="rect">
            <a:avLst/>
          </a:prstGeom>
        </p:spPr>
      </p:pic>
    </p:spTree>
    <p:extLst>
      <p:ext uri="{BB962C8B-B14F-4D97-AF65-F5344CB8AC3E}">
        <p14:creationId xmlns:p14="http://schemas.microsoft.com/office/powerpoint/2010/main" val="2579355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1778CC-5147-4C39-A47E-DE65E9E2170D}"/>
              </a:ext>
            </a:extLst>
          </p:cNvPr>
          <p:cNvSpPr txBox="1">
            <a:spLocks/>
          </p:cNvSpPr>
          <p:nvPr/>
        </p:nvSpPr>
        <p:spPr>
          <a:xfrm>
            <a:off x="435770" y="315277"/>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3200" dirty="0">
                <a:latin typeface="Gill Sans MT" panose="020B0502020104020203" pitchFamily="34" charset="0"/>
              </a:rPr>
              <a:t>Year 2</a:t>
            </a:r>
            <a:br>
              <a:rPr lang="en-GB" sz="3200" dirty="0">
                <a:latin typeface="Gill Sans MT" panose="020B0502020104020203" pitchFamily="34" charset="0"/>
              </a:rPr>
            </a:br>
            <a:r>
              <a:rPr lang="en-GB" sz="3200" dirty="0">
                <a:latin typeface="Gill Sans MT" panose="020B0502020104020203" pitchFamily="34" charset="0"/>
              </a:rPr>
              <a:t>Multiplication </a:t>
            </a:r>
          </a:p>
        </p:txBody>
      </p:sp>
      <p:pic>
        <p:nvPicPr>
          <p:cNvPr id="3" name="Picture 2">
            <a:extLst>
              <a:ext uri="{FF2B5EF4-FFF2-40B4-BE49-F238E27FC236}">
                <a16:creationId xmlns:a16="http://schemas.microsoft.com/office/drawing/2014/main" id="{6FB7A72F-723D-4655-A89D-9CD275AC24D0}"/>
              </a:ext>
            </a:extLst>
          </p:cNvPr>
          <p:cNvPicPr>
            <a:picLocks noChangeAspect="1"/>
          </p:cNvPicPr>
          <p:nvPr/>
        </p:nvPicPr>
        <p:blipFill>
          <a:blip r:embed="rId2"/>
          <a:stretch>
            <a:fillRect/>
          </a:stretch>
        </p:blipFill>
        <p:spPr>
          <a:xfrm>
            <a:off x="3538537" y="457200"/>
            <a:ext cx="7915275" cy="2000250"/>
          </a:xfrm>
          <a:prstGeom prst="rect">
            <a:avLst/>
          </a:prstGeom>
        </p:spPr>
      </p:pic>
      <p:pic>
        <p:nvPicPr>
          <p:cNvPr id="7" name="Picture 6">
            <a:extLst>
              <a:ext uri="{FF2B5EF4-FFF2-40B4-BE49-F238E27FC236}">
                <a16:creationId xmlns:a16="http://schemas.microsoft.com/office/drawing/2014/main" id="{6BE486B9-BCDA-47BD-9F2C-D8EFA17AAC61}"/>
              </a:ext>
            </a:extLst>
          </p:cNvPr>
          <p:cNvPicPr>
            <a:picLocks noChangeAspect="1"/>
          </p:cNvPicPr>
          <p:nvPr/>
        </p:nvPicPr>
        <p:blipFill>
          <a:blip r:embed="rId3"/>
          <a:stretch>
            <a:fillRect/>
          </a:stretch>
        </p:blipFill>
        <p:spPr>
          <a:xfrm>
            <a:off x="266700" y="2517613"/>
            <a:ext cx="11591925" cy="3826999"/>
          </a:xfrm>
          <a:prstGeom prst="rect">
            <a:avLst/>
          </a:prstGeom>
        </p:spPr>
      </p:pic>
    </p:spTree>
    <p:extLst>
      <p:ext uri="{BB962C8B-B14F-4D97-AF65-F5344CB8AC3E}">
        <p14:creationId xmlns:p14="http://schemas.microsoft.com/office/powerpoint/2010/main" val="39925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1778CC-5147-4C39-A47E-DE65E9E2170D}"/>
              </a:ext>
            </a:extLst>
          </p:cNvPr>
          <p:cNvSpPr txBox="1">
            <a:spLocks/>
          </p:cNvSpPr>
          <p:nvPr/>
        </p:nvSpPr>
        <p:spPr>
          <a:xfrm>
            <a:off x="435770" y="315277"/>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3200" dirty="0">
                <a:latin typeface="Gill Sans MT" panose="020B0502020104020203" pitchFamily="34" charset="0"/>
              </a:rPr>
              <a:t>Year 2</a:t>
            </a:r>
            <a:br>
              <a:rPr lang="en-GB" sz="3200" dirty="0">
                <a:latin typeface="Gill Sans MT" panose="020B0502020104020203" pitchFamily="34" charset="0"/>
              </a:rPr>
            </a:br>
            <a:r>
              <a:rPr lang="en-GB" sz="3200" dirty="0">
                <a:latin typeface="Gill Sans MT" panose="020B0502020104020203" pitchFamily="34" charset="0"/>
              </a:rPr>
              <a:t>Division </a:t>
            </a:r>
          </a:p>
        </p:txBody>
      </p:sp>
      <p:pic>
        <p:nvPicPr>
          <p:cNvPr id="6" name="Picture 5">
            <a:extLst>
              <a:ext uri="{FF2B5EF4-FFF2-40B4-BE49-F238E27FC236}">
                <a16:creationId xmlns:a16="http://schemas.microsoft.com/office/drawing/2014/main" id="{C921D4CC-E6C4-4741-9594-3251FB76CBE2}"/>
              </a:ext>
            </a:extLst>
          </p:cNvPr>
          <p:cNvPicPr>
            <a:picLocks noChangeAspect="1"/>
          </p:cNvPicPr>
          <p:nvPr/>
        </p:nvPicPr>
        <p:blipFill>
          <a:blip r:embed="rId2"/>
          <a:stretch>
            <a:fillRect/>
          </a:stretch>
        </p:blipFill>
        <p:spPr>
          <a:xfrm>
            <a:off x="3590925" y="476250"/>
            <a:ext cx="7772400" cy="1847850"/>
          </a:xfrm>
          <a:prstGeom prst="rect">
            <a:avLst/>
          </a:prstGeom>
        </p:spPr>
      </p:pic>
      <p:pic>
        <p:nvPicPr>
          <p:cNvPr id="10" name="Picture 9">
            <a:extLst>
              <a:ext uri="{FF2B5EF4-FFF2-40B4-BE49-F238E27FC236}">
                <a16:creationId xmlns:a16="http://schemas.microsoft.com/office/drawing/2014/main" id="{EDD7E89F-1303-460C-B28D-992DCBC160F0}"/>
              </a:ext>
            </a:extLst>
          </p:cNvPr>
          <p:cNvPicPr>
            <a:picLocks noChangeAspect="1"/>
          </p:cNvPicPr>
          <p:nvPr/>
        </p:nvPicPr>
        <p:blipFill>
          <a:blip r:embed="rId3"/>
          <a:stretch>
            <a:fillRect/>
          </a:stretch>
        </p:blipFill>
        <p:spPr>
          <a:xfrm>
            <a:off x="285751" y="2760165"/>
            <a:ext cx="11563350" cy="3201943"/>
          </a:xfrm>
          <a:prstGeom prst="rect">
            <a:avLst/>
          </a:prstGeom>
        </p:spPr>
      </p:pic>
    </p:spTree>
    <p:extLst>
      <p:ext uri="{BB962C8B-B14F-4D97-AF65-F5344CB8AC3E}">
        <p14:creationId xmlns:p14="http://schemas.microsoft.com/office/powerpoint/2010/main" val="82449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7F562-B490-4CF6-9B40-792AAB271515}"/>
              </a:ext>
            </a:extLst>
          </p:cNvPr>
          <p:cNvSpPr>
            <a:spLocks noGrp="1"/>
          </p:cNvSpPr>
          <p:nvPr>
            <p:ph type="title"/>
          </p:nvPr>
        </p:nvSpPr>
        <p:spPr>
          <a:xfrm>
            <a:off x="533400" y="808383"/>
            <a:ext cx="9875520" cy="1356360"/>
          </a:xfrm>
        </p:spPr>
        <p:txBody>
          <a:bodyPr/>
          <a:lstStyle/>
          <a:p>
            <a:r>
              <a:rPr lang="en-GB" b="1" dirty="0">
                <a:latin typeface="Gill Sans MT" panose="020B0502020104020203" pitchFamily="34" charset="0"/>
              </a:rPr>
              <a:t>Aims of the session:</a:t>
            </a:r>
          </a:p>
        </p:txBody>
      </p:sp>
      <p:sp>
        <p:nvSpPr>
          <p:cNvPr id="3" name="Content Placeholder 2">
            <a:extLst>
              <a:ext uri="{FF2B5EF4-FFF2-40B4-BE49-F238E27FC236}">
                <a16:creationId xmlns:a16="http://schemas.microsoft.com/office/drawing/2014/main" id="{5DC122C4-7CE3-4CAE-97DA-D3A6DDA8A4D2}"/>
              </a:ext>
            </a:extLst>
          </p:cNvPr>
          <p:cNvSpPr>
            <a:spLocks noGrp="1"/>
          </p:cNvSpPr>
          <p:nvPr>
            <p:ph idx="1"/>
          </p:nvPr>
        </p:nvSpPr>
        <p:spPr>
          <a:xfrm>
            <a:off x="5224214" y="2651180"/>
            <a:ext cx="10753725" cy="3766185"/>
          </a:xfrm>
        </p:spPr>
        <p:txBody>
          <a:bodyPr/>
          <a:lstStyle/>
          <a:p>
            <a:r>
              <a:rPr lang="en-GB" dirty="0">
                <a:latin typeface="Gill Sans MT" panose="020B0502020104020203" pitchFamily="34" charset="0"/>
              </a:rPr>
              <a:t>What does Maths look like in Year 1 and Year 2</a:t>
            </a:r>
          </a:p>
          <a:p>
            <a:endParaRPr lang="en-GB" dirty="0">
              <a:latin typeface="Gill Sans MT" panose="020B0502020104020203" pitchFamily="34" charset="0"/>
            </a:endParaRPr>
          </a:p>
          <a:p>
            <a:r>
              <a:rPr lang="en-GB" dirty="0">
                <a:latin typeface="Gill Sans MT" panose="020B0502020104020203" pitchFamily="34" charset="0"/>
              </a:rPr>
              <a:t>How is Maths taught at St John’s </a:t>
            </a:r>
          </a:p>
          <a:p>
            <a:endParaRPr lang="en-GB" dirty="0">
              <a:latin typeface="Gill Sans MT" panose="020B0502020104020203" pitchFamily="34" charset="0"/>
            </a:endParaRPr>
          </a:p>
          <a:p>
            <a:r>
              <a:rPr lang="en-GB" dirty="0">
                <a:latin typeface="Gill Sans MT" panose="020B0502020104020203" pitchFamily="34" charset="0"/>
              </a:rPr>
              <a:t>How can children be supported at home?</a:t>
            </a:r>
          </a:p>
        </p:txBody>
      </p:sp>
      <p:pic>
        <p:nvPicPr>
          <p:cNvPr id="1028" name="Picture 4" descr="Auxilium Girls' School, Agartala | Aims and Objective">
            <a:extLst>
              <a:ext uri="{FF2B5EF4-FFF2-40B4-BE49-F238E27FC236}">
                <a16:creationId xmlns:a16="http://schemas.microsoft.com/office/drawing/2014/main" id="{BED6757E-4C31-41AB-9484-057AFF76F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35965"/>
            <a:ext cx="3810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06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B8655-768C-4C33-B5AB-B30AA82B07BF}"/>
              </a:ext>
            </a:extLst>
          </p:cNvPr>
          <p:cNvSpPr>
            <a:spLocks noGrp="1"/>
          </p:cNvSpPr>
          <p:nvPr>
            <p:ph type="title"/>
          </p:nvPr>
        </p:nvSpPr>
        <p:spPr>
          <a:xfrm>
            <a:off x="371475" y="390525"/>
            <a:ext cx="9875520" cy="1356360"/>
          </a:xfrm>
        </p:spPr>
        <p:txBody>
          <a:bodyPr/>
          <a:lstStyle/>
          <a:p>
            <a:r>
              <a:rPr lang="en-GB" b="1" dirty="0">
                <a:latin typeface="Gill Sans MT" panose="020B0502020104020203" pitchFamily="34" charset="0"/>
              </a:rPr>
              <a:t>Resources you can use at home…</a:t>
            </a:r>
          </a:p>
        </p:txBody>
      </p:sp>
      <p:pic>
        <p:nvPicPr>
          <p:cNvPr id="5" name="Picture 4">
            <a:extLst>
              <a:ext uri="{FF2B5EF4-FFF2-40B4-BE49-F238E27FC236}">
                <a16:creationId xmlns:a16="http://schemas.microsoft.com/office/drawing/2014/main" id="{90BCF4C0-C1AA-4F09-9E1F-ED14D50DACB9}"/>
              </a:ext>
            </a:extLst>
          </p:cNvPr>
          <p:cNvPicPr>
            <a:picLocks noChangeAspect="1"/>
          </p:cNvPicPr>
          <p:nvPr/>
        </p:nvPicPr>
        <p:blipFill rotWithShape="1">
          <a:blip r:embed="rId2"/>
          <a:srcRect t="32966"/>
          <a:stretch/>
        </p:blipFill>
        <p:spPr>
          <a:xfrm>
            <a:off x="1276350" y="2438399"/>
            <a:ext cx="10006707" cy="3767989"/>
          </a:xfrm>
          <a:prstGeom prst="rect">
            <a:avLst/>
          </a:prstGeom>
        </p:spPr>
      </p:pic>
      <p:pic>
        <p:nvPicPr>
          <p:cNvPr id="4" name="Picture 3">
            <a:extLst>
              <a:ext uri="{FF2B5EF4-FFF2-40B4-BE49-F238E27FC236}">
                <a16:creationId xmlns:a16="http://schemas.microsoft.com/office/drawing/2014/main" id="{B2A71B6C-2F41-414A-9877-7074DDB47A3C}"/>
              </a:ext>
            </a:extLst>
          </p:cNvPr>
          <p:cNvPicPr>
            <a:picLocks noChangeAspect="1"/>
          </p:cNvPicPr>
          <p:nvPr/>
        </p:nvPicPr>
        <p:blipFill>
          <a:blip r:embed="rId3"/>
          <a:stretch>
            <a:fillRect/>
          </a:stretch>
        </p:blipFill>
        <p:spPr>
          <a:xfrm>
            <a:off x="9872371" y="479994"/>
            <a:ext cx="1710030" cy="1612648"/>
          </a:xfrm>
          <a:prstGeom prst="rect">
            <a:avLst/>
          </a:prstGeom>
        </p:spPr>
      </p:pic>
    </p:spTree>
    <p:extLst>
      <p:ext uri="{BB962C8B-B14F-4D97-AF65-F5344CB8AC3E}">
        <p14:creationId xmlns:p14="http://schemas.microsoft.com/office/powerpoint/2010/main" val="1336958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045E1F-F6B4-48C0-92AE-17E7D3A057AD}"/>
              </a:ext>
            </a:extLst>
          </p:cNvPr>
          <p:cNvSpPr>
            <a:spLocks noGrp="1"/>
          </p:cNvSpPr>
          <p:nvPr>
            <p:ph idx="1"/>
          </p:nvPr>
        </p:nvSpPr>
        <p:spPr>
          <a:xfrm>
            <a:off x="4429125" y="2107673"/>
            <a:ext cx="2428875" cy="495300"/>
          </a:xfrm>
        </p:spPr>
        <p:txBody>
          <a:bodyPr/>
          <a:lstStyle/>
          <a:p>
            <a:pPr marL="45720" indent="0">
              <a:buNone/>
            </a:pPr>
            <a:r>
              <a:rPr lang="en-GB" dirty="0">
                <a:latin typeface="Gill Sans MT" panose="020B0502020104020203" pitchFamily="34" charset="0"/>
              </a:rPr>
              <a:t>or you could use… </a:t>
            </a:r>
          </a:p>
          <a:p>
            <a:pPr marL="45720" indent="0">
              <a:buNone/>
            </a:pPr>
            <a:endParaRPr lang="en-GB" dirty="0"/>
          </a:p>
          <a:p>
            <a:pPr marL="45720" indent="0">
              <a:buNone/>
            </a:pPr>
            <a:endParaRPr lang="en-GB" dirty="0"/>
          </a:p>
          <a:p>
            <a:pPr marL="45720" indent="0">
              <a:buNone/>
            </a:pPr>
            <a:endParaRPr lang="en-GB" dirty="0"/>
          </a:p>
          <a:p>
            <a:pPr marL="45720" indent="0">
              <a:buNone/>
            </a:pPr>
            <a:endParaRPr lang="en-GB" dirty="0"/>
          </a:p>
          <a:p>
            <a:pPr marL="45720" indent="0">
              <a:buNone/>
            </a:pPr>
            <a:endParaRPr lang="en-GB" dirty="0"/>
          </a:p>
          <a:p>
            <a:pPr marL="45720" indent="0">
              <a:buNone/>
            </a:pPr>
            <a:endParaRPr lang="en-GB" dirty="0"/>
          </a:p>
        </p:txBody>
      </p:sp>
      <p:pic>
        <p:nvPicPr>
          <p:cNvPr id="6" name="Picture 5">
            <a:extLst>
              <a:ext uri="{FF2B5EF4-FFF2-40B4-BE49-F238E27FC236}">
                <a16:creationId xmlns:a16="http://schemas.microsoft.com/office/drawing/2014/main" id="{EC646BE5-8DF2-495F-86B5-C8F35B475AF2}"/>
              </a:ext>
            </a:extLst>
          </p:cNvPr>
          <p:cNvPicPr>
            <a:picLocks noChangeAspect="1"/>
          </p:cNvPicPr>
          <p:nvPr/>
        </p:nvPicPr>
        <p:blipFill rotWithShape="1">
          <a:blip r:embed="rId2"/>
          <a:srcRect t="17758"/>
          <a:stretch/>
        </p:blipFill>
        <p:spPr>
          <a:xfrm>
            <a:off x="2152313" y="1879595"/>
            <a:ext cx="1586251" cy="1115496"/>
          </a:xfrm>
          <a:prstGeom prst="rect">
            <a:avLst/>
          </a:prstGeom>
        </p:spPr>
      </p:pic>
      <p:pic>
        <p:nvPicPr>
          <p:cNvPr id="8" name="Picture 7">
            <a:extLst>
              <a:ext uri="{FF2B5EF4-FFF2-40B4-BE49-F238E27FC236}">
                <a16:creationId xmlns:a16="http://schemas.microsoft.com/office/drawing/2014/main" id="{45262896-8A99-4BFE-98F2-6791D7A22E90}"/>
              </a:ext>
            </a:extLst>
          </p:cNvPr>
          <p:cNvPicPr>
            <a:picLocks noChangeAspect="1"/>
          </p:cNvPicPr>
          <p:nvPr/>
        </p:nvPicPr>
        <p:blipFill>
          <a:blip r:embed="rId3"/>
          <a:stretch>
            <a:fillRect/>
          </a:stretch>
        </p:blipFill>
        <p:spPr>
          <a:xfrm>
            <a:off x="2247901" y="3429000"/>
            <a:ext cx="1076325" cy="1133475"/>
          </a:xfrm>
          <a:prstGeom prst="rect">
            <a:avLst/>
          </a:prstGeom>
        </p:spPr>
      </p:pic>
      <p:pic>
        <p:nvPicPr>
          <p:cNvPr id="10" name="Picture 9">
            <a:extLst>
              <a:ext uri="{FF2B5EF4-FFF2-40B4-BE49-F238E27FC236}">
                <a16:creationId xmlns:a16="http://schemas.microsoft.com/office/drawing/2014/main" id="{5FFEFCD8-E46A-4545-90FC-3A8D0859E0DF}"/>
              </a:ext>
            </a:extLst>
          </p:cNvPr>
          <p:cNvPicPr>
            <a:picLocks noChangeAspect="1"/>
          </p:cNvPicPr>
          <p:nvPr/>
        </p:nvPicPr>
        <p:blipFill>
          <a:blip r:embed="rId4"/>
          <a:stretch>
            <a:fillRect/>
          </a:stretch>
        </p:blipFill>
        <p:spPr>
          <a:xfrm>
            <a:off x="2228851" y="5110160"/>
            <a:ext cx="1095375" cy="942975"/>
          </a:xfrm>
          <a:prstGeom prst="rect">
            <a:avLst/>
          </a:prstGeom>
        </p:spPr>
      </p:pic>
      <p:pic>
        <p:nvPicPr>
          <p:cNvPr id="12" name="Picture 11">
            <a:extLst>
              <a:ext uri="{FF2B5EF4-FFF2-40B4-BE49-F238E27FC236}">
                <a16:creationId xmlns:a16="http://schemas.microsoft.com/office/drawing/2014/main" id="{0E3401EB-C6A9-4F2B-A52B-456222C6923D}"/>
              </a:ext>
            </a:extLst>
          </p:cNvPr>
          <p:cNvPicPr>
            <a:picLocks noChangeAspect="1"/>
          </p:cNvPicPr>
          <p:nvPr/>
        </p:nvPicPr>
        <p:blipFill>
          <a:blip r:embed="rId5"/>
          <a:stretch>
            <a:fillRect/>
          </a:stretch>
        </p:blipFill>
        <p:spPr>
          <a:xfrm>
            <a:off x="6977062" y="5012257"/>
            <a:ext cx="4572000" cy="1314450"/>
          </a:xfrm>
          <a:prstGeom prst="rect">
            <a:avLst/>
          </a:prstGeom>
        </p:spPr>
      </p:pic>
      <p:pic>
        <p:nvPicPr>
          <p:cNvPr id="14" name="Picture 13">
            <a:extLst>
              <a:ext uri="{FF2B5EF4-FFF2-40B4-BE49-F238E27FC236}">
                <a16:creationId xmlns:a16="http://schemas.microsoft.com/office/drawing/2014/main" id="{4A6C9BCD-7EEC-41D6-B57F-83234462E60F}"/>
              </a:ext>
            </a:extLst>
          </p:cNvPr>
          <p:cNvPicPr>
            <a:picLocks noChangeAspect="1"/>
          </p:cNvPicPr>
          <p:nvPr/>
        </p:nvPicPr>
        <p:blipFill>
          <a:blip r:embed="rId6"/>
          <a:stretch>
            <a:fillRect/>
          </a:stretch>
        </p:blipFill>
        <p:spPr>
          <a:xfrm>
            <a:off x="7348537" y="3257550"/>
            <a:ext cx="1914525" cy="1304925"/>
          </a:xfrm>
          <a:prstGeom prst="rect">
            <a:avLst/>
          </a:prstGeom>
        </p:spPr>
      </p:pic>
      <p:pic>
        <p:nvPicPr>
          <p:cNvPr id="16" name="Picture 15">
            <a:extLst>
              <a:ext uri="{FF2B5EF4-FFF2-40B4-BE49-F238E27FC236}">
                <a16:creationId xmlns:a16="http://schemas.microsoft.com/office/drawing/2014/main" id="{F0B3D4A8-0044-44A2-9B15-596286DAD37D}"/>
              </a:ext>
            </a:extLst>
          </p:cNvPr>
          <p:cNvPicPr>
            <a:picLocks noChangeAspect="1"/>
          </p:cNvPicPr>
          <p:nvPr/>
        </p:nvPicPr>
        <p:blipFill>
          <a:blip r:embed="rId7"/>
          <a:stretch>
            <a:fillRect/>
          </a:stretch>
        </p:blipFill>
        <p:spPr>
          <a:xfrm>
            <a:off x="7348537" y="2007661"/>
            <a:ext cx="1724025" cy="695325"/>
          </a:xfrm>
          <a:prstGeom prst="rect">
            <a:avLst/>
          </a:prstGeom>
        </p:spPr>
      </p:pic>
      <p:sp>
        <p:nvSpPr>
          <p:cNvPr id="17" name="Title 1">
            <a:extLst>
              <a:ext uri="{FF2B5EF4-FFF2-40B4-BE49-F238E27FC236}">
                <a16:creationId xmlns:a16="http://schemas.microsoft.com/office/drawing/2014/main" id="{7584FCBC-5C41-45F5-84D8-7512D38E1D9C}"/>
              </a:ext>
            </a:extLst>
          </p:cNvPr>
          <p:cNvSpPr>
            <a:spLocks noGrp="1"/>
          </p:cNvSpPr>
          <p:nvPr>
            <p:ph type="title"/>
          </p:nvPr>
        </p:nvSpPr>
        <p:spPr>
          <a:xfrm>
            <a:off x="428625" y="356028"/>
            <a:ext cx="9875520" cy="1356360"/>
          </a:xfrm>
        </p:spPr>
        <p:txBody>
          <a:bodyPr/>
          <a:lstStyle/>
          <a:p>
            <a:r>
              <a:rPr lang="en-GB" b="1" dirty="0">
                <a:latin typeface="Gill Sans MT" panose="020B0502020104020203" pitchFamily="34" charset="0"/>
              </a:rPr>
              <a:t>Resources you can use at home…</a:t>
            </a:r>
          </a:p>
        </p:txBody>
      </p:sp>
      <p:sp>
        <p:nvSpPr>
          <p:cNvPr id="18" name="Content Placeholder 2">
            <a:extLst>
              <a:ext uri="{FF2B5EF4-FFF2-40B4-BE49-F238E27FC236}">
                <a16:creationId xmlns:a16="http://schemas.microsoft.com/office/drawing/2014/main" id="{7AD30C39-9DA6-4E68-AAA3-E37EBDDBA009}"/>
              </a:ext>
            </a:extLst>
          </p:cNvPr>
          <p:cNvSpPr txBox="1">
            <a:spLocks/>
          </p:cNvSpPr>
          <p:nvPr/>
        </p:nvSpPr>
        <p:spPr>
          <a:xfrm>
            <a:off x="4429123" y="3733796"/>
            <a:ext cx="2428875" cy="4953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n-GB" dirty="0">
                <a:latin typeface="Gill Sans MT" panose="020B0502020104020203" pitchFamily="34" charset="0"/>
              </a:rPr>
              <a:t>or you could use… </a:t>
            </a:r>
          </a:p>
          <a:p>
            <a:pPr marL="45720" indent="0">
              <a:buFont typeface="Corbel" pitchFamily="34" charset="0"/>
              <a:buNone/>
            </a:pPr>
            <a:endParaRPr lang="en-GB" dirty="0"/>
          </a:p>
          <a:p>
            <a:pPr marL="45720" indent="0">
              <a:buFont typeface="Corbel" pitchFamily="34" charset="0"/>
              <a:buNone/>
            </a:pPr>
            <a:endParaRPr lang="en-GB" dirty="0"/>
          </a:p>
          <a:p>
            <a:pPr marL="45720" indent="0">
              <a:buFont typeface="Corbel" pitchFamily="34" charset="0"/>
              <a:buNone/>
            </a:pPr>
            <a:endParaRPr lang="en-GB" dirty="0"/>
          </a:p>
          <a:p>
            <a:pPr marL="45720" indent="0">
              <a:buFont typeface="Corbel" pitchFamily="34" charset="0"/>
              <a:buNone/>
            </a:pPr>
            <a:endParaRPr lang="en-GB" dirty="0"/>
          </a:p>
          <a:p>
            <a:pPr marL="45720" indent="0">
              <a:buFont typeface="Corbel" pitchFamily="34" charset="0"/>
              <a:buNone/>
            </a:pPr>
            <a:endParaRPr lang="en-GB" dirty="0"/>
          </a:p>
          <a:p>
            <a:pPr marL="45720" indent="0">
              <a:buFont typeface="Corbel" pitchFamily="34" charset="0"/>
              <a:buNone/>
            </a:pPr>
            <a:endParaRPr lang="en-GB" dirty="0"/>
          </a:p>
        </p:txBody>
      </p:sp>
      <p:sp>
        <p:nvSpPr>
          <p:cNvPr id="19" name="Content Placeholder 2">
            <a:extLst>
              <a:ext uri="{FF2B5EF4-FFF2-40B4-BE49-F238E27FC236}">
                <a16:creationId xmlns:a16="http://schemas.microsoft.com/office/drawing/2014/main" id="{4E6A9EB9-53B1-43BF-9D86-1E7B2FC8B1EB}"/>
              </a:ext>
            </a:extLst>
          </p:cNvPr>
          <p:cNvSpPr txBox="1">
            <a:spLocks/>
          </p:cNvSpPr>
          <p:nvPr/>
        </p:nvSpPr>
        <p:spPr>
          <a:xfrm>
            <a:off x="4429123" y="5174182"/>
            <a:ext cx="2428875" cy="4953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n-GB" dirty="0">
                <a:latin typeface="Gill Sans MT" panose="020B0502020104020203" pitchFamily="34" charset="0"/>
              </a:rPr>
              <a:t>or you could use… </a:t>
            </a:r>
          </a:p>
          <a:p>
            <a:pPr marL="45720" indent="0">
              <a:buFont typeface="Corbel" pitchFamily="34" charset="0"/>
              <a:buNone/>
            </a:pPr>
            <a:endParaRPr lang="en-GB" dirty="0"/>
          </a:p>
          <a:p>
            <a:pPr marL="45720" indent="0">
              <a:buFont typeface="Corbel" pitchFamily="34" charset="0"/>
              <a:buNone/>
            </a:pPr>
            <a:endParaRPr lang="en-GB" dirty="0"/>
          </a:p>
          <a:p>
            <a:pPr marL="45720" indent="0">
              <a:buFont typeface="Corbel" pitchFamily="34" charset="0"/>
              <a:buNone/>
            </a:pPr>
            <a:endParaRPr lang="en-GB" dirty="0"/>
          </a:p>
          <a:p>
            <a:pPr marL="45720" indent="0">
              <a:buFont typeface="Corbel" pitchFamily="34" charset="0"/>
              <a:buNone/>
            </a:pPr>
            <a:endParaRPr lang="en-GB" dirty="0"/>
          </a:p>
          <a:p>
            <a:pPr marL="45720" indent="0">
              <a:buFont typeface="Corbel" pitchFamily="34" charset="0"/>
              <a:buNone/>
            </a:pPr>
            <a:endParaRPr lang="en-GB" dirty="0"/>
          </a:p>
          <a:p>
            <a:pPr marL="45720" indent="0">
              <a:buFont typeface="Corbel" pitchFamily="34" charset="0"/>
              <a:buNone/>
            </a:pPr>
            <a:endParaRPr lang="en-GB" dirty="0"/>
          </a:p>
        </p:txBody>
      </p:sp>
      <p:sp>
        <p:nvSpPr>
          <p:cNvPr id="20" name="TextBox 19">
            <a:extLst>
              <a:ext uri="{FF2B5EF4-FFF2-40B4-BE49-F238E27FC236}">
                <a16:creationId xmlns:a16="http://schemas.microsoft.com/office/drawing/2014/main" id="{B5EC5562-7605-4A58-9DA3-9456F3E651C7}"/>
              </a:ext>
            </a:extLst>
          </p:cNvPr>
          <p:cNvSpPr txBox="1"/>
          <p:nvPr/>
        </p:nvSpPr>
        <p:spPr>
          <a:xfrm>
            <a:off x="953439" y="2115637"/>
            <a:ext cx="1016625" cy="369332"/>
          </a:xfrm>
          <a:prstGeom prst="rect">
            <a:avLst/>
          </a:prstGeom>
          <a:noFill/>
        </p:spPr>
        <p:txBody>
          <a:bodyPr wrap="none" rtlCol="0">
            <a:spAutoFit/>
          </a:bodyPr>
          <a:lstStyle/>
          <a:p>
            <a:r>
              <a:rPr lang="en-GB" dirty="0"/>
              <a:t>counters</a:t>
            </a:r>
          </a:p>
        </p:txBody>
      </p:sp>
      <p:sp>
        <p:nvSpPr>
          <p:cNvPr id="21" name="TextBox 20">
            <a:extLst>
              <a:ext uri="{FF2B5EF4-FFF2-40B4-BE49-F238E27FC236}">
                <a16:creationId xmlns:a16="http://schemas.microsoft.com/office/drawing/2014/main" id="{D2955C1E-B22C-40E2-86AA-AA9B94BF0CAA}"/>
              </a:ext>
            </a:extLst>
          </p:cNvPr>
          <p:cNvSpPr txBox="1"/>
          <p:nvPr/>
        </p:nvSpPr>
        <p:spPr>
          <a:xfrm>
            <a:off x="9263062" y="3657365"/>
            <a:ext cx="1061509" cy="369332"/>
          </a:xfrm>
          <a:prstGeom prst="rect">
            <a:avLst/>
          </a:prstGeom>
          <a:noFill/>
        </p:spPr>
        <p:txBody>
          <a:bodyPr wrap="none" rtlCol="0">
            <a:spAutoFit/>
          </a:bodyPr>
          <a:lstStyle/>
          <a:p>
            <a:r>
              <a:rPr lang="en-GB" dirty="0"/>
              <a:t>groceries</a:t>
            </a:r>
          </a:p>
        </p:txBody>
      </p:sp>
      <p:sp>
        <p:nvSpPr>
          <p:cNvPr id="22" name="TextBox 21">
            <a:extLst>
              <a:ext uri="{FF2B5EF4-FFF2-40B4-BE49-F238E27FC236}">
                <a16:creationId xmlns:a16="http://schemas.microsoft.com/office/drawing/2014/main" id="{C1EC127D-E64A-4A11-BFFE-8F16D2A8F07B}"/>
              </a:ext>
            </a:extLst>
          </p:cNvPr>
          <p:cNvSpPr txBox="1"/>
          <p:nvPr/>
        </p:nvSpPr>
        <p:spPr>
          <a:xfrm>
            <a:off x="595062" y="5396981"/>
            <a:ext cx="1632178" cy="369332"/>
          </a:xfrm>
          <a:prstGeom prst="rect">
            <a:avLst/>
          </a:prstGeom>
          <a:noFill/>
        </p:spPr>
        <p:txBody>
          <a:bodyPr wrap="none" rtlCol="0">
            <a:spAutoFit/>
          </a:bodyPr>
          <a:lstStyle/>
          <a:p>
            <a:r>
              <a:rPr lang="en-GB" dirty="0"/>
              <a:t>Counting bears</a:t>
            </a:r>
          </a:p>
        </p:txBody>
      </p:sp>
      <p:sp>
        <p:nvSpPr>
          <p:cNvPr id="23" name="TextBox 22">
            <a:extLst>
              <a:ext uri="{FF2B5EF4-FFF2-40B4-BE49-F238E27FC236}">
                <a16:creationId xmlns:a16="http://schemas.microsoft.com/office/drawing/2014/main" id="{4EE59FD7-1184-42AD-90CF-2E924569F478}"/>
              </a:ext>
            </a:extLst>
          </p:cNvPr>
          <p:cNvSpPr txBox="1"/>
          <p:nvPr/>
        </p:nvSpPr>
        <p:spPr>
          <a:xfrm>
            <a:off x="9128239" y="2101349"/>
            <a:ext cx="1000595" cy="369332"/>
          </a:xfrm>
          <a:prstGeom prst="rect">
            <a:avLst/>
          </a:prstGeom>
          <a:noFill/>
        </p:spPr>
        <p:txBody>
          <a:bodyPr wrap="none" rtlCol="0">
            <a:spAutoFit/>
          </a:bodyPr>
          <a:lstStyle/>
          <a:p>
            <a:r>
              <a:rPr lang="en-GB" dirty="0"/>
              <a:t>smarties</a:t>
            </a:r>
          </a:p>
        </p:txBody>
      </p:sp>
      <p:sp>
        <p:nvSpPr>
          <p:cNvPr id="24" name="TextBox 23">
            <a:extLst>
              <a:ext uri="{FF2B5EF4-FFF2-40B4-BE49-F238E27FC236}">
                <a16:creationId xmlns:a16="http://schemas.microsoft.com/office/drawing/2014/main" id="{B9851C86-4AEC-46A4-B6E0-B2C0AE6287EA}"/>
              </a:ext>
            </a:extLst>
          </p:cNvPr>
          <p:cNvSpPr txBox="1"/>
          <p:nvPr/>
        </p:nvSpPr>
        <p:spPr>
          <a:xfrm>
            <a:off x="1118340" y="3949180"/>
            <a:ext cx="1151277" cy="369332"/>
          </a:xfrm>
          <a:prstGeom prst="rect">
            <a:avLst/>
          </a:prstGeom>
          <a:noFill/>
        </p:spPr>
        <p:txBody>
          <a:bodyPr wrap="none" rtlCol="0">
            <a:spAutoFit/>
          </a:bodyPr>
          <a:lstStyle/>
          <a:p>
            <a:r>
              <a:rPr lang="en-GB" dirty="0"/>
              <a:t>3D shapes</a:t>
            </a:r>
          </a:p>
        </p:txBody>
      </p:sp>
      <p:sp>
        <p:nvSpPr>
          <p:cNvPr id="25" name="TextBox 24">
            <a:extLst>
              <a:ext uri="{FF2B5EF4-FFF2-40B4-BE49-F238E27FC236}">
                <a16:creationId xmlns:a16="http://schemas.microsoft.com/office/drawing/2014/main" id="{71DEA29C-A6FB-4177-9CA7-759705AEE7E0}"/>
              </a:ext>
            </a:extLst>
          </p:cNvPr>
          <p:cNvSpPr txBox="1"/>
          <p:nvPr/>
        </p:nvSpPr>
        <p:spPr>
          <a:xfrm>
            <a:off x="8810812" y="4667777"/>
            <a:ext cx="2738250" cy="369332"/>
          </a:xfrm>
          <a:prstGeom prst="rect">
            <a:avLst/>
          </a:prstGeom>
          <a:noFill/>
        </p:spPr>
        <p:txBody>
          <a:bodyPr wrap="none" rtlCol="0">
            <a:spAutoFit/>
          </a:bodyPr>
          <a:lstStyle/>
          <a:p>
            <a:r>
              <a:rPr lang="en-GB" dirty="0"/>
              <a:t>Anything you have a lot of!</a:t>
            </a:r>
          </a:p>
        </p:txBody>
      </p:sp>
    </p:spTree>
    <p:extLst>
      <p:ext uri="{BB962C8B-B14F-4D97-AF65-F5344CB8AC3E}">
        <p14:creationId xmlns:p14="http://schemas.microsoft.com/office/powerpoint/2010/main" val="745298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12AE5C-DA4B-44B4-9C90-875333660390}"/>
              </a:ext>
            </a:extLst>
          </p:cNvPr>
          <p:cNvSpPr txBox="1">
            <a:spLocks/>
          </p:cNvSpPr>
          <p:nvPr/>
        </p:nvSpPr>
        <p:spPr>
          <a:xfrm>
            <a:off x="428625" y="356028"/>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b="1" dirty="0">
                <a:latin typeface="Gill Sans MT" panose="020B0502020104020203" pitchFamily="34" charset="0"/>
              </a:rPr>
              <a:t>Resources you can use at home…</a:t>
            </a:r>
          </a:p>
        </p:txBody>
      </p:sp>
      <p:pic>
        <p:nvPicPr>
          <p:cNvPr id="7" name="Picture 6">
            <a:extLst>
              <a:ext uri="{FF2B5EF4-FFF2-40B4-BE49-F238E27FC236}">
                <a16:creationId xmlns:a16="http://schemas.microsoft.com/office/drawing/2014/main" id="{FC67DAA7-5521-4788-BF65-AEA4F5DE5A9B}"/>
              </a:ext>
            </a:extLst>
          </p:cNvPr>
          <p:cNvPicPr>
            <a:picLocks noChangeAspect="1"/>
          </p:cNvPicPr>
          <p:nvPr/>
        </p:nvPicPr>
        <p:blipFill>
          <a:blip r:embed="rId2"/>
          <a:stretch>
            <a:fillRect/>
          </a:stretch>
        </p:blipFill>
        <p:spPr>
          <a:xfrm>
            <a:off x="820372" y="4733328"/>
            <a:ext cx="2209800" cy="1590675"/>
          </a:xfrm>
          <a:prstGeom prst="rect">
            <a:avLst/>
          </a:prstGeom>
        </p:spPr>
      </p:pic>
      <p:pic>
        <p:nvPicPr>
          <p:cNvPr id="9" name="Picture 8">
            <a:extLst>
              <a:ext uri="{FF2B5EF4-FFF2-40B4-BE49-F238E27FC236}">
                <a16:creationId xmlns:a16="http://schemas.microsoft.com/office/drawing/2014/main" id="{212DCBDE-0A4C-4719-B696-461437FAA933}"/>
              </a:ext>
            </a:extLst>
          </p:cNvPr>
          <p:cNvPicPr>
            <a:picLocks noChangeAspect="1"/>
          </p:cNvPicPr>
          <p:nvPr/>
        </p:nvPicPr>
        <p:blipFill>
          <a:blip r:embed="rId3"/>
          <a:stretch>
            <a:fillRect/>
          </a:stretch>
        </p:blipFill>
        <p:spPr>
          <a:xfrm>
            <a:off x="428625" y="1905000"/>
            <a:ext cx="2943225" cy="1524000"/>
          </a:xfrm>
          <a:prstGeom prst="rect">
            <a:avLst/>
          </a:prstGeom>
        </p:spPr>
      </p:pic>
      <p:pic>
        <p:nvPicPr>
          <p:cNvPr id="11" name="Picture 10">
            <a:extLst>
              <a:ext uri="{FF2B5EF4-FFF2-40B4-BE49-F238E27FC236}">
                <a16:creationId xmlns:a16="http://schemas.microsoft.com/office/drawing/2014/main" id="{BB59D116-6FC6-4AF4-ADF2-DBF0AF797E87}"/>
              </a:ext>
            </a:extLst>
          </p:cNvPr>
          <p:cNvPicPr>
            <a:picLocks noChangeAspect="1"/>
          </p:cNvPicPr>
          <p:nvPr/>
        </p:nvPicPr>
        <p:blipFill>
          <a:blip r:embed="rId4"/>
          <a:stretch>
            <a:fillRect/>
          </a:stretch>
        </p:blipFill>
        <p:spPr>
          <a:xfrm>
            <a:off x="4676775" y="2359015"/>
            <a:ext cx="1704975" cy="1762125"/>
          </a:xfrm>
          <a:prstGeom prst="rect">
            <a:avLst/>
          </a:prstGeom>
        </p:spPr>
      </p:pic>
      <p:pic>
        <p:nvPicPr>
          <p:cNvPr id="13" name="Picture 12">
            <a:extLst>
              <a:ext uri="{FF2B5EF4-FFF2-40B4-BE49-F238E27FC236}">
                <a16:creationId xmlns:a16="http://schemas.microsoft.com/office/drawing/2014/main" id="{208AE849-DFA3-45A6-8765-F3A53A4BD920}"/>
              </a:ext>
            </a:extLst>
          </p:cNvPr>
          <p:cNvPicPr>
            <a:picLocks noChangeAspect="1"/>
          </p:cNvPicPr>
          <p:nvPr/>
        </p:nvPicPr>
        <p:blipFill>
          <a:blip r:embed="rId5"/>
          <a:stretch>
            <a:fillRect/>
          </a:stretch>
        </p:blipFill>
        <p:spPr>
          <a:xfrm>
            <a:off x="6771053" y="4495799"/>
            <a:ext cx="4600575" cy="1771650"/>
          </a:xfrm>
          <a:prstGeom prst="rect">
            <a:avLst/>
          </a:prstGeom>
        </p:spPr>
      </p:pic>
      <p:pic>
        <p:nvPicPr>
          <p:cNvPr id="15" name="Picture 14">
            <a:extLst>
              <a:ext uri="{FF2B5EF4-FFF2-40B4-BE49-F238E27FC236}">
                <a16:creationId xmlns:a16="http://schemas.microsoft.com/office/drawing/2014/main" id="{565BB4D6-3DB8-431E-BC97-C1531DDFD996}"/>
              </a:ext>
            </a:extLst>
          </p:cNvPr>
          <p:cNvPicPr>
            <a:picLocks noChangeAspect="1"/>
          </p:cNvPicPr>
          <p:nvPr/>
        </p:nvPicPr>
        <p:blipFill>
          <a:blip r:embed="rId6"/>
          <a:stretch>
            <a:fillRect/>
          </a:stretch>
        </p:blipFill>
        <p:spPr>
          <a:xfrm>
            <a:off x="8166465" y="1664762"/>
            <a:ext cx="1809750" cy="1343025"/>
          </a:xfrm>
          <a:prstGeom prst="rect">
            <a:avLst/>
          </a:prstGeom>
        </p:spPr>
      </p:pic>
      <p:sp>
        <p:nvSpPr>
          <p:cNvPr id="16" name="TextBox 15">
            <a:extLst>
              <a:ext uri="{FF2B5EF4-FFF2-40B4-BE49-F238E27FC236}">
                <a16:creationId xmlns:a16="http://schemas.microsoft.com/office/drawing/2014/main" id="{13AF034B-2685-4060-A82E-82EB7A675504}"/>
              </a:ext>
            </a:extLst>
          </p:cNvPr>
          <p:cNvSpPr txBox="1"/>
          <p:nvPr/>
        </p:nvSpPr>
        <p:spPr>
          <a:xfrm>
            <a:off x="428625" y="3429000"/>
            <a:ext cx="1917513" cy="369332"/>
          </a:xfrm>
          <a:prstGeom prst="rect">
            <a:avLst/>
          </a:prstGeom>
          <a:noFill/>
        </p:spPr>
        <p:txBody>
          <a:bodyPr wrap="none" rtlCol="0">
            <a:spAutoFit/>
          </a:bodyPr>
          <a:lstStyle/>
          <a:p>
            <a:r>
              <a:rPr lang="en-GB" dirty="0"/>
              <a:t>pasta for counting</a:t>
            </a:r>
          </a:p>
        </p:txBody>
      </p:sp>
      <p:sp>
        <p:nvSpPr>
          <p:cNvPr id="17" name="TextBox 16">
            <a:extLst>
              <a:ext uri="{FF2B5EF4-FFF2-40B4-BE49-F238E27FC236}">
                <a16:creationId xmlns:a16="http://schemas.microsoft.com/office/drawing/2014/main" id="{FBC25BA8-97BB-4515-8B03-DC989251E211}"/>
              </a:ext>
            </a:extLst>
          </p:cNvPr>
          <p:cNvSpPr txBox="1"/>
          <p:nvPr/>
        </p:nvSpPr>
        <p:spPr>
          <a:xfrm>
            <a:off x="4053205" y="4076875"/>
            <a:ext cx="2626360" cy="646331"/>
          </a:xfrm>
          <a:prstGeom prst="rect">
            <a:avLst/>
          </a:prstGeom>
          <a:noFill/>
        </p:spPr>
        <p:txBody>
          <a:bodyPr wrap="none" rtlCol="0">
            <a:spAutoFit/>
          </a:bodyPr>
          <a:lstStyle/>
          <a:p>
            <a:pPr algn="ctr"/>
            <a:r>
              <a:rPr lang="en-GB" dirty="0"/>
              <a:t>Cards for number </a:t>
            </a:r>
          </a:p>
          <a:p>
            <a:r>
              <a:rPr lang="en-GB" dirty="0"/>
              <a:t>Recognition and counting</a:t>
            </a:r>
          </a:p>
        </p:txBody>
      </p:sp>
      <p:sp>
        <p:nvSpPr>
          <p:cNvPr id="18" name="TextBox 17">
            <a:extLst>
              <a:ext uri="{FF2B5EF4-FFF2-40B4-BE49-F238E27FC236}">
                <a16:creationId xmlns:a16="http://schemas.microsoft.com/office/drawing/2014/main" id="{182818FA-A1A8-473E-9E49-63C44E3517EF}"/>
              </a:ext>
            </a:extLst>
          </p:cNvPr>
          <p:cNvSpPr txBox="1"/>
          <p:nvPr/>
        </p:nvSpPr>
        <p:spPr>
          <a:xfrm>
            <a:off x="7945651" y="3021122"/>
            <a:ext cx="2090637" cy="369332"/>
          </a:xfrm>
          <a:prstGeom prst="rect">
            <a:avLst/>
          </a:prstGeom>
          <a:noFill/>
        </p:spPr>
        <p:txBody>
          <a:bodyPr wrap="none" rtlCol="0">
            <a:spAutoFit/>
          </a:bodyPr>
          <a:lstStyle/>
          <a:p>
            <a:pPr algn="ctr"/>
            <a:r>
              <a:rPr lang="en-GB" dirty="0"/>
              <a:t>Sweets for counting</a:t>
            </a:r>
          </a:p>
        </p:txBody>
      </p:sp>
      <p:sp>
        <p:nvSpPr>
          <p:cNvPr id="19" name="TextBox 18">
            <a:extLst>
              <a:ext uri="{FF2B5EF4-FFF2-40B4-BE49-F238E27FC236}">
                <a16:creationId xmlns:a16="http://schemas.microsoft.com/office/drawing/2014/main" id="{C5C357DD-E0EA-4894-9FAB-C18190090BF6}"/>
              </a:ext>
            </a:extLst>
          </p:cNvPr>
          <p:cNvSpPr txBox="1"/>
          <p:nvPr/>
        </p:nvSpPr>
        <p:spPr>
          <a:xfrm>
            <a:off x="428625" y="6277149"/>
            <a:ext cx="3273653" cy="369332"/>
          </a:xfrm>
          <a:prstGeom prst="rect">
            <a:avLst/>
          </a:prstGeom>
          <a:noFill/>
        </p:spPr>
        <p:txBody>
          <a:bodyPr wrap="none" rtlCol="0">
            <a:spAutoFit/>
          </a:bodyPr>
          <a:lstStyle/>
          <a:p>
            <a:pPr algn="ctr"/>
            <a:r>
              <a:rPr lang="en-GB" dirty="0"/>
              <a:t>Magnets for number recognition</a:t>
            </a:r>
          </a:p>
        </p:txBody>
      </p:sp>
      <p:sp>
        <p:nvSpPr>
          <p:cNvPr id="20" name="TextBox 19">
            <a:extLst>
              <a:ext uri="{FF2B5EF4-FFF2-40B4-BE49-F238E27FC236}">
                <a16:creationId xmlns:a16="http://schemas.microsoft.com/office/drawing/2014/main" id="{8A8C969B-B99E-4E95-9D08-9802B205E692}"/>
              </a:ext>
            </a:extLst>
          </p:cNvPr>
          <p:cNvSpPr txBox="1"/>
          <p:nvPr/>
        </p:nvSpPr>
        <p:spPr>
          <a:xfrm>
            <a:off x="7675928" y="4131855"/>
            <a:ext cx="3695700" cy="369332"/>
          </a:xfrm>
          <a:prstGeom prst="rect">
            <a:avLst/>
          </a:prstGeom>
          <a:noFill/>
        </p:spPr>
        <p:txBody>
          <a:bodyPr wrap="square" rtlCol="0">
            <a:spAutoFit/>
          </a:bodyPr>
          <a:lstStyle/>
          <a:p>
            <a:pPr algn="ctr"/>
            <a:r>
              <a:rPr lang="en-GB" dirty="0"/>
              <a:t>Toys for comparing and ordering</a:t>
            </a:r>
          </a:p>
        </p:txBody>
      </p:sp>
    </p:spTree>
    <p:extLst>
      <p:ext uri="{BB962C8B-B14F-4D97-AF65-F5344CB8AC3E}">
        <p14:creationId xmlns:p14="http://schemas.microsoft.com/office/powerpoint/2010/main" val="3620263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15005A-3F94-4B19-B751-C8E26FAE1149}"/>
              </a:ext>
            </a:extLst>
          </p:cNvPr>
          <p:cNvSpPr>
            <a:spLocks noGrp="1"/>
          </p:cNvSpPr>
          <p:nvPr>
            <p:ph idx="1"/>
          </p:nvPr>
        </p:nvSpPr>
        <p:spPr>
          <a:xfrm>
            <a:off x="4067175" y="310721"/>
            <a:ext cx="7858125" cy="6213903"/>
          </a:xfrm>
        </p:spPr>
        <p:txBody>
          <a:bodyPr>
            <a:normAutofit/>
          </a:bodyPr>
          <a:lstStyle/>
          <a:p>
            <a:r>
              <a:rPr lang="en-GB" sz="2000" dirty="0">
                <a:latin typeface="Gill Sans MT" panose="020B0502020104020203" pitchFamily="34" charset="0"/>
              </a:rPr>
              <a:t>Door Numbers – Odd &amp; even numbers, place value</a:t>
            </a:r>
          </a:p>
          <a:p>
            <a:pPr marL="45720" indent="0">
              <a:buNone/>
            </a:pPr>
            <a:endParaRPr lang="en-GB" sz="600" dirty="0">
              <a:latin typeface="Gill Sans MT" panose="020B0502020104020203" pitchFamily="34" charset="0"/>
            </a:endParaRPr>
          </a:p>
          <a:p>
            <a:r>
              <a:rPr lang="en-GB" sz="2000" dirty="0">
                <a:latin typeface="Gill Sans MT" panose="020B0502020104020203" pitchFamily="34" charset="0"/>
              </a:rPr>
              <a:t>Playing Board Games – Place value and ordering </a:t>
            </a:r>
          </a:p>
          <a:p>
            <a:pPr marL="45720" indent="0">
              <a:buNone/>
            </a:pPr>
            <a:endParaRPr lang="en-GB" sz="600" dirty="0">
              <a:latin typeface="Gill Sans MT" panose="020B0502020104020203" pitchFamily="34" charset="0"/>
            </a:endParaRPr>
          </a:p>
          <a:p>
            <a:r>
              <a:rPr lang="en-GB" sz="2000" dirty="0">
                <a:latin typeface="Gill Sans MT" panose="020B0502020104020203" pitchFamily="34" charset="0"/>
              </a:rPr>
              <a:t>Baking – Weighing, capacity, understanding scales </a:t>
            </a:r>
          </a:p>
          <a:p>
            <a:pPr marL="45720" indent="0">
              <a:buNone/>
            </a:pPr>
            <a:endParaRPr lang="en-GB" sz="600" dirty="0">
              <a:latin typeface="Gill Sans MT" panose="020B0502020104020203" pitchFamily="34" charset="0"/>
            </a:endParaRPr>
          </a:p>
          <a:p>
            <a:r>
              <a:rPr lang="en-GB" sz="2000" dirty="0">
                <a:latin typeface="Gill Sans MT" panose="020B0502020104020203" pitchFamily="34" charset="0"/>
              </a:rPr>
              <a:t>Clocks &amp; Time – Encourage children to wear a watch &amp; tell the time </a:t>
            </a:r>
          </a:p>
          <a:p>
            <a:pPr marL="45720" indent="0">
              <a:buNone/>
            </a:pPr>
            <a:endParaRPr lang="en-GB" sz="600" dirty="0">
              <a:latin typeface="Gill Sans MT" panose="020B0502020104020203" pitchFamily="34" charset="0"/>
            </a:endParaRPr>
          </a:p>
          <a:p>
            <a:r>
              <a:rPr lang="en-GB" sz="2000" dirty="0">
                <a:latin typeface="Gill Sans MT" panose="020B0502020104020203" pitchFamily="34" charset="0"/>
              </a:rPr>
              <a:t>Shopping &amp; Working Out ‘Change’- Word problems, +, -, x, ÷ </a:t>
            </a:r>
          </a:p>
          <a:p>
            <a:pPr marL="45720" indent="0">
              <a:buNone/>
            </a:pPr>
            <a:endParaRPr lang="en-GB" sz="600" dirty="0">
              <a:latin typeface="Gill Sans MT" panose="020B0502020104020203" pitchFamily="34" charset="0"/>
            </a:endParaRPr>
          </a:p>
          <a:p>
            <a:r>
              <a:rPr lang="en-GB" sz="2000" dirty="0">
                <a:latin typeface="Gill Sans MT" panose="020B0502020104020203" pitchFamily="34" charset="0"/>
              </a:rPr>
              <a:t>Food for Counting &amp; Fractions – Pasta shapes, pizza/cake fractions </a:t>
            </a:r>
          </a:p>
          <a:p>
            <a:pPr marL="45720" indent="0">
              <a:buNone/>
            </a:pPr>
            <a:endParaRPr lang="en-GB" sz="600" dirty="0">
              <a:latin typeface="Gill Sans MT" panose="020B0502020104020203" pitchFamily="34" charset="0"/>
            </a:endParaRPr>
          </a:p>
          <a:p>
            <a:r>
              <a:rPr lang="en-GB" sz="2000" dirty="0">
                <a:latin typeface="Gill Sans MT" panose="020B0502020104020203" pitchFamily="34" charset="0"/>
              </a:rPr>
              <a:t>Purses &amp; Wallets – Emptying your purse for children to count coins </a:t>
            </a:r>
          </a:p>
          <a:p>
            <a:pPr marL="45720" indent="0">
              <a:buNone/>
            </a:pPr>
            <a:endParaRPr lang="en-GB" sz="600" dirty="0">
              <a:latin typeface="Gill Sans MT" panose="020B0502020104020203" pitchFamily="34" charset="0"/>
            </a:endParaRPr>
          </a:p>
          <a:p>
            <a:r>
              <a:rPr lang="en-GB" sz="2000" dirty="0">
                <a:latin typeface="Gill Sans MT" panose="020B0502020104020203" pitchFamily="34" charset="0"/>
              </a:rPr>
              <a:t>Rubik’s Cubes, Puzzles &amp; Toys – Get presents that challenge children </a:t>
            </a:r>
          </a:p>
          <a:p>
            <a:pPr marL="45720" indent="0">
              <a:buNone/>
            </a:pPr>
            <a:endParaRPr lang="en-GB" sz="600" dirty="0">
              <a:latin typeface="Gill Sans MT" panose="020B0502020104020203" pitchFamily="34" charset="0"/>
            </a:endParaRPr>
          </a:p>
          <a:p>
            <a:r>
              <a:rPr lang="en-GB" sz="2000" dirty="0">
                <a:latin typeface="Gill Sans MT" panose="020B0502020104020203" pitchFamily="34" charset="0"/>
              </a:rPr>
              <a:t>100 square patterns / games</a:t>
            </a:r>
          </a:p>
        </p:txBody>
      </p:sp>
      <p:sp>
        <p:nvSpPr>
          <p:cNvPr id="4" name="Title 1">
            <a:extLst>
              <a:ext uri="{FF2B5EF4-FFF2-40B4-BE49-F238E27FC236}">
                <a16:creationId xmlns:a16="http://schemas.microsoft.com/office/drawing/2014/main" id="{E0D99348-2EBF-47CE-ABE8-63ECEFA8F413}"/>
              </a:ext>
            </a:extLst>
          </p:cNvPr>
          <p:cNvSpPr txBox="1">
            <a:spLocks/>
          </p:cNvSpPr>
          <p:nvPr/>
        </p:nvSpPr>
        <p:spPr>
          <a:xfrm>
            <a:off x="409576" y="0"/>
            <a:ext cx="3352800" cy="2549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b="1" dirty="0">
                <a:latin typeface="Gill Sans MT" panose="020B0502020104020203" pitchFamily="34" charset="0"/>
              </a:rPr>
              <a:t>Supporting </a:t>
            </a:r>
          </a:p>
          <a:p>
            <a:r>
              <a:rPr lang="en-GB" b="1" dirty="0">
                <a:latin typeface="Gill Sans MT" panose="020B0502020104020203" pitchFamily="34" charset="0"/>
              </a:rPr>
              <a:t>maths at </a:t>
            </a:r>
          </a:p>
          <a:p>
            <a:r>
              <a:rPr lang="en-GB" b="1" dirty="0">
                <a:latin typeface="Gill Sans MT" panose="020B0502020104020203" pitchFamily="34" charset="0"/>
              </a:rPr>
              <a:t>home…</a:t>
            </a:r>
          </a:p>
        </p:txBody>
      </p:sp>
      <p:pic>
        <p:nvPicPr>
          <p:cNvPr id="3074" name="Picture 2" descr="Traditional Snakes and Ladders">
            <a:extLst>
              <a:ext uri="{FF2B5EF4-FFF2-40B4-BE49-F238E27FC236}">
                <a16:creationId xmlns:a16="http://schemas.microsoft.com/office/drawing/2014/main" id="{49AEA0D5-B1CA-42CA-92A5-091579949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23788">
            <a:off x="613133" y="2485997"/>
            <a:ext cx="14668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S2 Cooking Equipment | Kitchenware | TTS">
            <a:extLst>
              <a:ext uri="{FF2B5EF4-FFF2-40B4-BE49-F238E27FC236}">
                <a16:creationId xmlns:a16="http://schemas.microsoft.com/office/drawing/2014/main" id="{C0F56B20-3A86-4146-9F1F-F5DF7AEFD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509" y="5036310"/>
            <a:ext cx="1476375" cy="147637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78" name="Picture 6" descr="The Rubik's Cube and Its History ...">
            <a:extLst>
              <a:ext uri="{FF2B5EF4-FFF2-40B4-BE49-F238E27FC236}">
                <a16:creationId xmlns:a16="http://schemas.microsoft.com/office/drawing/2014/main" id="{F8F35218-146C-407E-AFAB-979BFD1486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96" r="19550"/>
          <a:stretch/>
        </p:blipFill>
        <p:spPr bwMode="auto">
          <a:xfrm rot="21246010">
            <a:off x="2564219" y="2831723"/>
            <a:ext cx="557212" cy="5572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remium Photo | Children counting coins on table against white background">
            <a:extLst>
              <a:ext uri="{FF2B5EF4-FFF2-40B4-BE49-F238E27FC236}">
                <a16:creationId xmlns:a16="http://schemas.microsoft.com/office/drawing/2014/main" id="{B1E50552-1A15-4FCC-9307-D911FCD72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4696" y="1715660"/>
            <a:ext cx="1193894" cy="83343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DCD2FF7-21FE-46CC-9378-0DB8CA5CD45C}"/>
              </a:ext>
            </a:extLst>
          </p:cNvPr>
          <p:cNvPicPr>
            <a:picLocks noChangeAspect="1"/>
          </p:cNvPicPr>
          <p:nvPr/>
        </p:nvPicPr>
        <p:blipFill>
          <a:blip r:embed="rId6"/>
          <a:stretch>
            <a:fillRect/>
          </a:stretch>
        </p:blipFill>
        <p:spPr>
          <a:xfrm>
            <a:off x="2842826" y="3429000"/>
            <a:ext cx="1059023" cy="1138308"/>
          </a:xfrm>
          <a:prstGeom prst="rect">
            <a:avLst/>
          </a:prstGeom>
          <a:effectLst>
            <a:softEdge rad="63500"/>
          </a:effectLst>
        </p:spPr>
      </p:pic>
      <p:pic>
        <p:nvPicPr>
          <p:cNvPr id="3082" name="Picture 10" descr="Door Numbers, Cast Brass — Mark Lewis Interior Design">
            <a:extLst>
              <a:ext uri="{FF2B5EF4-FFF2-40B4-BE49-F238E27FC236}">
                <a16:creationId xmlns:a16="http://schemas.microsoft.com/office/drawing/2014/main" id="{5EAF0993-DF06-42A1-9742-BCBC51F0F8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168" y="4423146"/>
            <a:ext cx="1162050" cy="174307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204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CF7F68-9308-4F96-8A1A-E10311CBE562}"/>
              </a:ext>
            </a:extLst>
          </p:cNvPr>
          <p:cNvSpPr txBox="1"/>
          <p:nvPr/>
        </p:nvSpPr>
        <p:spPr>
          <a:xfrm>
            <a:off x="523875" y="1333501"/>
            <a:ext cx="8858250" cy="3693319"/>
          </a:xfrm>
          <a:prstGeom prst="rect">
            <a:avLst/>
          </a:prstGeom>
          <a:noFill/>
        </p:spPr>
        <p:txBody>
          <a:bodyPr wrap="square">
            <a:spAutoFit/>
          </a:bodyPr>
          <a:lstStyle/>
          <a:p>
            <a:r>
              <a:rPr lang="en-GB" b="1" dirty="0">
                <a:solidFill>
                  <a:srgbClr val="FFC000"/>
                </a:solidFill>
                <a:latin typeface="Gill Sans MT" panose="020B0502020104020203" pitchFamily="34" charset="0"/>
              </a:rPr>
              <a:t>Sticky notes numbers      </a:t>
            </a:r>
            <a:r>
              <a:rPr lang="en-GB" dirty="0">
                <a:latin typeface="Gill Sans MT" panose="020B0502020104020203" pitchFamily="34" charset="0"/>
              </a:rPr>
              <a:t>			</a:t>
            </a:r>
          </a:p>
          <a:p>
            <a:endParaRPr lang="en-GB" dirty="0">
              <a:latin typeface="Gill Sans MT" panose="020B0502020104020203" pitchFamily="34" charset="0"/>
            </a:endParaRPr>
          </a:p>
          <a:p>
            <a:r>
              <a:rPr lang="en-GB" dirty="0">
                <a:latin typeface="Gill Sans MT" panose="020B0502020104020203" pitchFamily="34" charset="0"/>
              </a:rPr>
              <a:t>Write the numbers one to ten (then twenty) on sticky notes, stick them in a row, then ask your child to pick a number and quiz them on which number is one more, and one less than that number.  </a:t>
            </a:r>
          </a:p>
          <a:p>
            <a:endParaRPr lang="en-GB" dirty="0">
              <a:latin typeface="Gill Sans MT" panose="020B0502020104020203" pitchFamily="34" charset="0"/>
            </a:endParaRPr>
          </a:p>
          <a:p>
            <a:endParaRPr lang="en-GB" b="1" dirty="0">
              <a:solidFill>
                <a:srgbClr val="FFC000"/>
              </a:solidFill>
              <a:latin typeface="Gill Sans MT" panose="020B0502020104020203" pitchFamily="34" charset="0"/>
            </a:endParaRPr>
          </a:p>
          <a:p>
            <a:r>
              <a:rPr lang="en-GB" b="1" dirty="0">
                <a:solidFill>
                  <a:srgbClr val="FFC000"/>
                </a:solidFill>
                <a:latin typeface="Gill Sans MT" panose="020B0502020104020203" pitchFamily="34" charset="0"/>
              </a:rPr>
              <a:t>Secret number </a:t>
            </a:r>
          </a:p>
          <a:p>
            <a:r>
              <a:rPr lang="en-GB" dirty="0">
                <a:latin typeface="Gill Sans MT" panose="020B0502020104020203" pitchFamily="34" charset="0"/>
              </a:rPr>
              <a:t>Think of a number, then ask your child to guess your secret number. Tell them that, for example, your secret number is “one more than six” or “one less than eight”. Ask your child to come up with their own secret number too and try to find out what it is. </a:t>
            </a:r>
          </a:p>
          <a:p>
            <a:endParaRPr lang="en-GB" dirty="0">
              <a:latin typeface="Gill Sans MT" panose="020B0502020104020203" pitchFamily="34" charset="0"/>
            </a:endParaRPr>
          </a:p>
          <a:p>
            <a:r>
              <a:rPr lang="en-GB" dirty="0">
                <a:latin typeface="Gill Sans MT" panose="020B0502020104020203" pitchFamily="34" charset="0"/>
              </a:rPr>
              <a:t>Y2: “My number has more than 6 tens, and 3 ones, but less than 8 tens and 7 ones</a:t>
            </a:r>
          </a:p>
        </p:txBody>
      </p:sp>
      <p:sp>
        <p:nvSpPr>
          <p:cNvPr id="8" name="Title 1">
            <a:extLst>
              <a:ext uri="{FF2B5EF4-FFF2-40B4-BE49-F238E27FC236}">
                <a16:creationId xmlns:a16="http://schemas.microsoft.com/office/drawing/2014/main" id="{C8EA2E12-A874-46AB-8EDA-535E7E3B67AB}"/>
              </a:ext>
            </a:extLst>
          </p:cNvPr>
          <p:cNvSpPr txBox="1">
            <a:spLocks/>
          </p:cNvSpPr>
          <p:nvPr/>
        </p:nvSpPr>
        <p:spPr>
          <a:xfrm>
            <a:off x="409576" y="133351"/>
            <a:ext cx="11058524" cy="1200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b="1" dirty="0">
                <a:latin typeface="Gill Sans MT" panose="020B0502020104020203" pitchFamily="34" charset="0"/>
              </a:rPr>
              <a:t>Activities to complete at home…</a:t>
            </a:r>
          </a:p>
        </p:txBody>
      </p:sp>
      <p:sp>
        <p:nvSpPr>
          <p:cNvPr id="9" name="TextBox 8">
            <a:extLst>
              <a:ext uri="{FF2B5EF4-FFF2-40B4-BE49-F238E27FC236}">
                <a16:creationId xmlns:a16="http://schemas.microsoft.com/office/drawing/2014/main" id="{D8D9BA7D-889A-4F21-B877-4D2CC323D028}"/>
              </a:ext>
            </a:extLst>
          </p:cNvPr>
          <p:cNvSpPr txBox="1"/>
          <p:nvPr/>
        </p:nvSpPr>
        <p:spPr>
          <a:xfrm>
            <a:off x="682901" y="5903804"/>
            <a:ext cx="11293751" cy="646331"/>
          </a:xfrm>
          <a:prstGeom prst="rect">
            <a:avLst/>
          </a:prstGeom>
          <a:noFill/>
        </p:spPr>
        <p:txBody>
          <a:bodyPr wrap="square" rtlCol="0">
            <a:spAutoFit/>
          </a:bodyPr>
          <a:lstStyle/>
          <a:p>
            <a:r>
              <a:rPr lang="en-GB" dirty="0">
                <a:solidFill>
                  <a:srgbClr val="FF0000"/>
                </a:solidFill>
              </a:rPr>
              <a:t>One more, one less			Language of greater than, less than, equal to		Place Value knowledge</a:t>
            </a:r>
          </a:p>
          <a:p>
            <a:endParaRPr lang="en-GB" dirty="0"/>
          </a:p>
        </p:txBody>
      </p:sp>
      <p:pic>
        <p:nvPicPr>
          <p:cNvPr id="4098" name="Picture 2" descr="Colorful Sticky Notes, 3x3, 6 Pads/Pack ...">
            <a:extLst>
              <a:ext uri="{FF2B5EF4-FFF2-40B4-BE49-F238E27FC236}">
                <a16:creationId xmlns:a16="http://schemas.microsoft.com/office/drawing/2014/main" id="{6C99F41A-4C99-4FCC-A31F-79A520F08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2194" y="1631841"/>
            <a:ext cx="985837" cy="11572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BD075B0-D936-4F3D-B570-4DED49ED6373}"/>
              </a:ext>
            </a:extLst>
          </p:cNvPr>
          <p:cNvPicPr>
            <a:picLocks noChangeAspect="1"/>
          </p:cNvPicPr>
          <p:nvPr/>
        </p:nvPicPr>
        <p:blipFill>
          <a:blip r:embed="rId3"/>
          <a:stretch>
            <a:fillRect/>
          </a:stretch>
        </p:blipFill>
        <p:spPr>
          <a:xfrm>
            <a:off x="9496424" y="3644141"/>
            <a:ext cx="2156265" cy="1157287"/>
          </a:xfrm>
          <a:prstGeom prst="rect">
            <a:avLst/>
          </a:prstGeom>
        </p:spPr>
      </p:pic>
    </p:spTree>
    <p:extLst>
      <p:ext uri="{BB962C8B-B14F-4D97-AF65-F5344CB8AC3E}">
        <p14:creationId xmlns:p14="http://schemas.microsoft.com/office/powerpoint/2010/main" val="2344072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3B2D74-4367-4230-80D2-F1EDEEE3EE4C}"/>
              </a:ext>
            </a:extLst>
          </p:cNvPr>
          <p:cNvSpPr txBox="1"/>
          <p:nvPr/>
        </p:nvSpPr>
        <p:spPr>
          <a:xfrm>
            <a:off x="533399" y="1550164"/>
            <a:ext cx="11363326" cy="2308324"/>
          </a:xfrm>
          <a:prstGeom prst="rect">
            <a:avLst/>
          </a:prstGeom>
          <a:noFill/>
        </p:spPr>
        <p:txBody>
          <a:bodyPr wrap="square">
            <a:spAutoFit/>
          </a:bodyPr>
          <a:lstStyle/>
          <a:p>
            <a:r>
              <a:rPr lang="en-GB" b="1" dirty="0">
                <a:solidFill>
                  <a:srgbClr val="FFC000"/>
                </a:solidFill>
              </a:rPr>
              <a:t>Football scores </a:t>
            </a:r>
          </a:p>
          <a:p>
            <a:r>
              <a:rPr lang="en-GB" dirty="0"/>
              <a:t>How many goals were scored in a match? How can we represent that? Can you do it in a different way? </a:t>
            </a:r>
          </a:p>
          <a:p>
            <a:endParaRPr lang="en-GB" dirty="0"/>
          </a:p>
          <a:p>
            <a:r>
              <a:rPr lang="en-GB" dirty="0"/>
              <a:t>Talking about ‘doubling the recipe’ when cooking. Or 4 knives and four forks, how much cutlery altogether? </a:t>
            </a:r>
          </a:p>
          <a:p>
            <a:endParaRPr lang="en-GB" dirty="0"/>
          </a:p>
          <a:p>
            <a:r>
              <a:rPr lang="en-GB" dirty="0"/>
              <a:t>Remember that while you are talking and playing with your child you are always developing their language and building their real-life experiences. Talk about what you are doing. Use language such as  </a:t>
            </a:r>
            <a:r>
              <a:rPr lang="en-GB" b="1" dirty="0">
                <a:solidFill>
                  <a:srgbClr val="FF0000"/>
                </a:solidFill>
              </a:rPr>
              <a:t>add</a:t>
            </a:r>
            <a:r>
              <a:rPr lang="en-GB" dirty="0"/>
              <a:t> , </a:t>
            </a:r>
            <a:r>
              <a:rPr lang="en-GB" b="1" dirty="0">
                <a:solidFill>
                  <a:srgbClr val="FF0000"/>
                </a:solidFill>
              </a:rPr>
              <a:t>adding</a:t>
            </a:r>
            <a:r>
              <a:rPr lang="en-GB" dirty="0"/>
              <a:t>, </a:t>
            </a:r>
            <a:r>
              <a:rPr lang="en-GB" b="1" dirty="0">
                <a:solidFill>
                  <a:srgbClr val="FF0000"/>
                </a:solidFill>
              </a:rPr>
              <a:t>add on</a:t>
            </a:r>
            <a:r>
              <a:rPr lang="en-GB" dirty="0"/>
              <a:t>, </a:t>
            </a:r>
            <a:r>
              <a:rPr lang="en-GB" b="1" dirty="0">
                <a:solidFill>
                  <a:srgbClr val="FF0000"/>
                </a:solidFill>
              </a:rPr>
              <a:t>sum</a:t>
            </a:r>
            <a:r>
              <a:rPr lang="en-GB" dirty="0"/>
              <a:t>, </a:t>
            </a:r>
            <a:r>
              <a:rPr lang="en-GB" b="1" dirty="0">
                <a:solidFill>
                  <a:srgbClr val="FF0000"/>
                </a:solidFill>
              </a:rPr>
              <a:t>total</a:t>
            </a:r>
            <a:r>
              <a:rPr lang="en-GB" dirty="0"/>
              <a:t>, </a:t>
            </a:r>
            <a:r>
              <a:rPr lang="en-GB" b="1" dirty="0">
                <a:solidFill>
                  <a:srgbClr val="FF0000"/>
                </a:solidFill>
              </a:rPr>
              <a:t>subtract</a:t>
            </a:r>
            <a:r>
              <a:rPr lang="en-GB" dirty="0"/>
              <a:t>, </a:t>
            </a:r>
            <a:r>
              <a:rPr lang="en-GB" b="1" dirty="0">
                <a:solidFill>
                  <a:srgbClr val="FF0000"/>
                </a:solidFill>
              </a:rPr>
              <a:t>less</a:t>
            </a:r>
            <a:r>
              <a:rPr lang="en-GB" dirty="0"/>
              <a:t> and </a:t>
            </a:r>
            <a:r>
              <a:rPr lang="en-GB" b="1" dirty="0">
                <a:solidFill>
                  <a:srgbClr val="FF0000"/>
                </a:solidFill>
              </a:rPr>
              <a:t>take away</a:t>
            </a:r>
            <a:r>
              <a:rPr lang="en-GB" dirty="0"/>
              <a:t>, as this helps them to make the connection with home and school. </a:t>
            </a:r>
          </a:p>
        </p:txBody>
      </p:sp>
      <p:sp>
        <p:nvSpPr>
          <p:cNvPr id="7" name="TextBox 6">
            <a:extLst>
              <a:ext uri="{FF2B5EF4-FFF2-40B4-BE49-F238E27FC236}">
                <a16:creationId xmlns:a16="http://schemas.microsoft.com/office/drawing/2014/main" id="{D44D4A54-189B-43B9-8B21-21AF3849456B}"/>
              </a:ext>
            </a:extLst>
          </p:cNvPr>
          <p:cNvSpPr txBox="1"/>
          <p:nvPr/>
        </p:nvSpPr>
        <p:spPr>
          <a:xfrm>
            <a:off x="533399" y="463034"/>
            <a:ext cx="9058275" cy="769441"/>
          </a:xfrm>
          <a:prstGeom prst="rect">
            <a:avLst/>
          </a:prstGeom>
          <a:noFill/>
        </p:spPr>
        <p:txBody>
          <a:bodyPr wrap="square">
            <a:spAutoFit/>
          </a:bodyPr>
          <a:lstStyle/>
          <a:p>
            <a:r>
              <a:rPr lang="en-GB" sz="4400" b="1" dirty="0">
                <a:solidFill>
                  <a:schemeClr val="accent1"/>
                </a:solidFill>
                <a:latin typeface="Gill Sans MT" panose="020B0502020104020203" pitchFamily="34" charset="0"/>
              </a:rPr>
              <a:t>Simple addition at home</a:t>
            </a:r>
          </a:p>
        </p:txBody>
      </p:sp>
      <p:pic>
        <p:nvPicPr>
          <p:cNvPr id="7170" name="Picture 2" descr="Football governance | Institute for ...">
            <a:extLst>
              <a:ext uri="{FF2B5EF4-FFF2-40B4-BE49-F238E27FC236}">
                <a16:creationId xmlns:a16="http://schemas.microsoft.com/office/drawing/2014/main" id="{E811B9D5-B222-4BBA-B693-D23ADFB2A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48" y="4440704"/>
            <a:ext cx="2847975" cy="16002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172" name="Picture 4" descr="4 Vintage Forks &amp; Faux Bone Knives – Kernow Furniture">
            <a:extLst>
              <a:ext uri="{FF2B5EF4-FFF2-40B4-BE49-F238E27FC236}">
                <a16:creationId xmlns:a16="http://schemas.microsoft.com/office/drawing/2014/main" id="{D676C7D8-88B1-4827-BFAD-16AD9B6AF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3450" y="4086642"/>
            <a:ext cx="1541020" cy="230832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283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340B8-7B50-4B26-B257-33AEE37934DA}"/>
              </a:ext>
            </a:extLst>
          </p:cNvPr>
          <p:cNvSpPr>
            <a:spLocks noGrp="1"/>
          </p:cNvSpPr>
          <p:nvPr>
            <p:ph type="title"/>
          </p:nvPr>
        </p:nvSpPr>
        <p:spPr>
          <a:xfrm>
            <a:off x="209550" y="183954"/>
            <a:ext cx="9875520" cy="1356360"/>
          </a:xfrm>
        </p:spPr>
        <p:txBody>
          <a:bodyPr/>
          <a:lstStyle/>
          <a:p>
            <a:r>
              <a:rPr lang="en-GB" b="1" dirty="0">
                <a:latin typeface="Gill Sans MT" panose="020B0502020104020203" pitchFamily="34" charset="0"/>
              </a:rPr>
              <a:t>Maths Games </a:t>
            </a:r>
          </a:p>
        </p:txBody>
      </p:sp>
      <p:pic>
        <p:nvPicPr>
          <p:cNvPr id="7" name="Picture 6">
            <a:extLst>
              <a:ext uri="{FF2B5EF4-FFF2-40B4-BE49-F238E27FC236}">
                <a16:creationId xmlns:a16="http://schemas.microsoft.com/office/drawing/2014/main" id="{894E53F0-912D-4C69-971C-4EDC92504B59}"/>
              </a:ext>
            </a:extLst>
          </p:cNvPr>
          <p:cNvPicPr>
            <a:picLocks noChangeAspect="1"/>
          </p:cNvPicPr>
          <p:nvPr/>
        </p:nvPicPr>
        <p:blipFill>
          <a:blip r:embed="rId2"/>
          <a:stretch>
            <a:fillRect/>
          </a:stretch>
        </p:blipFill>
        <p:spPr>
          <a:xfrm>
            <a:off x="5471701" y="831880"/>
            <a:ext cx="5553075" cy="1830343"/>
          </a:xfrm>
          <a:prstGeom prst="rect">
            <a:avLst/>
          </a:prstGeom>
        </p:spPr>
      </p:pic>
      <p:grpSp>
        <p:nvGrpSpPr>
          <p:cNvPr id="10" name="Group 9">
            <a:extLst>
              <a:ext uri="{FF2B5EF4-FFF2-40B4-BE49-F238E27FC236}">
                <a16:creationId xmlns:a16="http://schemas.microsoft.com/office/drawing/2014/main" id="{2B157C09-EED3-4C14-8EFB-709F9F8C79D8}"/>
              </a:ext>
            </a:extLst>
          </p:cNvPr>
          <p:cNvGrpSpPr/>
          <p:nvPr/>
        </p:nvGrpSpPr>
        <p:grpSpPr>
          <a:xfrm>
            <a:off x="576674" y="2439943"/>
            <a:ext cx="6567487" cy="3738688"/>
            <a:chOff x="376238" y="2385887"/>
            <a:chExt cx="5348288" cy="2991929"/>
          </a:xfrm>
        </p:grpSpPr>
        <p:pic>
          <p:nvPicPr>
            <p:cNvPr id="5" name="Picture 4">
              <a:extLst>
                <a:ext uri="{FF2B5EF4-FFF2-40B4-BE49-F238E27FC236}">
                  <a16:creationId xmlns:a16="http://schemas.microsoft.com/office/drawing/2014/main" id="{41CC6A23-5CAB-433B-8C45-2C6316D17BE6}"/>
                </a:ext>
              </a:extLst>
            </p:cNvPr>
            <p:cNvPicPr>
              <a:picLocks noChangeAspect="1"/>
            </p:cNvPicPr>
            <p:nvPr/>
          </p:nvPicPr>
          <p:blipFill>
            <a:blip r:embed="rId3"/>
            <a:stretch>
              <a:fillRect/>
            </a:stretch>
          </p:blipFill>
          <p:spPr>
            <a:xfrm>
              <a:off x="376238" y="2741651"/>
              <a:ext cx="5348288" cy="2636165"/>
            </a:xfrm>
            <a:prstGeom prst="rect">
              <a:avLst/>
            </a:prstGeom>
          </p:spPr>
        </p:pic>
        <p:pic>
          <p:nvPicPr>
            <p:cNvPr id="9" name="Picture 8">
              <a:extLst>
                <a:ext uri="{FF2B5EF4-FFF2-40B4-BE49-F238E27FC236}">
                  <a16:creationId xmlns:a16="http://schemas.microsoft.com/office/drawing/2014/main" id="{94C0D448-532F-4105-B943-262A25CA6AA6}"/>
                </a:ext>
              </a:extLst>
            </p:cNvPr>
            <p:cNvPicPr>
              <a:picLocks noChangeAspect="1"/>
            </p:cNvPicPr>
            <p:nvPr/>
          </p:nvPicPr>
          <p:blipFill>
            <a:blip r:embed="rId4"/>
            <a:stretch>
              <a:fillRect/>
            </a:stretch>
          </p:blipFill>
          <p:spPr>
            <a:xfrm>
              <a:off x="740569" y="2385887"/>
              <a:ext cx="2233613" cy="355764"/>
            </a:xfrm>
            <a:prstGeom prst="rect">
              <a:avLst/>
            </a:prstGeom>
          </p:spPr>
        </p:pic>
      </p:grpSp>
    </p:spTree>
    <p:extLst>
      <p:ext uri="{BB962C8B-B14F-4D97-AF65-F5344CB8AC3E}">
        <p14:creationId xmlns:p14="http://schemas.microsoft.com/office/powerpoint/2010/main" val="1256945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049A81-67DF-4A87-A0E8-F51D6E74934F}"/>
              </a:ext>
            </a:extLst>
          </p:cNvPr>
          <p:cNvSpPr txBox="1"/>
          <p:nvPr/>
        </p:nvSpPr>
        <p:spPr>
          <a:xfrm>
            <a:off x="476249" y="1490693"/>
            <a:ext cx="9477376" cy="2862322"/>
          </a:xfrm>
          <a:prstGeom prst="rect">
            <a:avLst/>
          </a:prstGeom>
          <a:noFill/>
        </p:spPr>
        <p:txBody>
          <a:bodyPr wrap="square">
            <a:spAutoFit/>
          </a:bodyPr>
          <a:lstStyle/>
          <a:p>
            <a:r>
              <a:rPr lang="en-GB" dirty="0">
                <a:latin typeface="Gill Sans MT" panose="020B0502020104020203" pitchFamily="34" charset="0"/>
              </a:rPr>
              <a:t>Ask them how many cups of water they think it would take to fill a particular jug, test and compare to other containers. </a:t>
            </a:r>
            <a:r>
              <a:rPr lang="en-GB" dirty="0">
                <a:latin typeface="Gill Sans MT" panose="020B0502020104020203" pitchFamily="34" charset="0"/>
                <a:sym typeface="Wingdings" panose="05000000000000000000" pitchFamily="2" charset="2"/>
              </a:rPr>
              <a:t></a:t>
            </a:r>
            <a:r>
              <a:rPr lang="en-GB" dirty="0">
                <a:latin typeface="Gill Sans MT" panose="020B0502020104020203" pitchFamily="34" charset="0"/>
              </a:rPr>
              <a:t> making sure each measure is equal and fair…. Swap cups and have your child say if they think it will be more or less than the previous one and why.  </a:t>
            </a:r>
          </a:p>
          <a:p>
            <a:endParaRPr lang="en-GB" dirty="0">
              <a:latin typeface="Gill Sans MT" panose="020B0502020104020203" pitchFamily="34" charset="0"/>
            </a:endParaRPr>
          </a:p>
          <a:p>
            <a:endParaRPr lang="en-GB" dirty="0">
              <a:latin typeface="Gill Sans MT" panose="020B0502020104020203" pitchFamily="34" charset="0"/>
            </a:endParaRPr>
          </a:p>
          <a:p>
            <a:r>
              <a:rPr lang="en-GB" dirty="0">
                <a:latin typeface="Gill Sans MT" panose="020B0502020104020203" pitchFamily="34" charset="0"/>
              </a:rPr>
              <a:t>When getting ready to go out you can make use of ordinal numbers: “First we put on our shoes, then second we put on our jacket, third we put on our hat”. </a:t>
            </a:r>
          </a:p>
          <a:p>
            <a:endParaRPr lang="en-GB" dirty="0">
              <a:latin typeface="Gill Sans MT" panose="020B0502020104020203" pitchFamily="34" charset="0"/>
            </a:endParaRPr>
          </a:p>
          <a:p>
            <a:endParaRPr lang="en-GB" dirty="0">
              <a:latin typeface="Gill Sans MT" panose="020B0502020104020203" pitchFamily="34" charset="0"/>
            </a:endParaRPr>
          </a:p>
          <a:p>
            <a:r>
              <a:rPr lang="en-GB" dirty="0">
                <a:latin typeface="Gill Sans MT" panose="020B0502020104020203" pitchFamily="34" charset="0"/>
              </a:rPr>
              <a:t> Three family members have to put their shoes and socks on. How many socks are altogether?</a:t>
            </a:r>
          </a:p>
        </p:txBody>
      </p:sp>
      <p:sp>
        <p:nvSpPr>
          <p:cNvPr id="8" name="TextBox 7">
            <a:extLst>
              <a:ext uri="{FF2B5EF4-FFF2-40B4-BE49-F238E27FC236}">
                <a16:creationId xmlns:a16="http://schemas.microsoft.com/office/drawing/2014/main" id="{C017E6C4-C63E-4537-A034-FDCB15F7D2DB}"/>
              </a:ext>
            </a:extLst>
          </p:cNvPr>
          <p:cNvSpPr txBox="1"/>
          <p:nvPr/>
        </p:nvSpPr>
        <p:spPr>
          <a:xfrm>
            <a:off x="476249" y="397401"/>
            <a:ext cx="11363326" cy="769441"/>
          </a:xfrm>
          <a:prstGeom prst="rect">
            <a:avLst/>
          </a:prstGeom>
          <a:noFill/>
        </p:spPr>
        <p:txBody>
          <a:bodyPr wrap="square">
            <a:spAutoFit/>
          </a:bodyPr>
          <a:lstStyle/>
          <a:p>
            <a:r>
              <a:rPr lang="en-GB" sz="4400" b="1" dirty="0">
                <a:solidFill>
                  <a:schemeClr val="accent1"/>
                </a:solidFill>
                <a:latin typeface="Gill Sans MT" panose="020B0502020104020203" pitchFamily="34" charset="0"/>
              </a:rPr>
              <a:t>Solve practical problems with Maths</a:t>
            </a:r>
          </a:p>
        </p:txBody>
      </p:sp>
      <p:pic>
        <p:nvPicPr>
          <p:cNvPr id="8194" name="Picture 2" descr="Translucent Colour Jug Set | Sand &amp; Water Access | TTS">
            <a:extLst>
              <a:ext uri="{FF2B5EF4-FFF2-40B4-BE49-F238E27FC236}">
                <a16:creationId xmlns:a16="http://schemas.microsoft.com/office/drawing/2014/main" id="{1A64C57B-DCF4-4A60-B9C9-A68166DC7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4371944"/>
            <a:ext cx="19907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st 2nd 3rd Place Vector Art, Icons ...">
            <a:extLst>
              <a:ext uri="{FF2B5EF4-FFF2-40B4-BE49-F238E27FC236}">
                <a16:creationId xmlns:a16="http://schemas.microsoft.com/office/drawing/2014/main" id="{C70C181B-6D2F-4A82-8E11-62CF18AAF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4707998"/>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athematics Socks | Museum Selection">
            <a:extLst>
              <a:ext uri="{FF2B5EF4-FFF2-40B4-BE49-F238E27FC236}">
                <a16:creationId xmlns:a16="http://schemas.microsoft.com/office/drawing/2014/main" id="{1D8DF0DA-18B1-40D4-95DF-64727F69EE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3325" y="4469874"/>
            <a:ext cx="1990725" cy="19907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49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C1E4CC-EF30-4DC1-A06D-AC5C996B9523}"/>
              </a:ext>
            </a:extLst>
          </p:cNvPr>
          <p:cNvSpPr txBox="1"/>
          <p:nvPr/>
        </p:nvSpPr>
        <p:spPr>
          <a:xfrm>
            <a:off x="375101" y="1028343"/>
            <a:ext cx="7235374" cy="5355312"/>
          </a:xfrm>
          <a:prstGeom prst="rect">
            <a:avLst/>
          </a:prstGeom>
          <a:noFill/>
        </p:spPr>
        <p:txBody>
          <a:bodyPr wrap="square">
            <a:spAutoFit/>
          </a:bodyPr>
          <a:lstStyle/>
          <a:p>
            <a:r>
              <a:rPr lang="en-GB" b="1" dirty="0">
                <a:solidFill>
                  <a:srgbClr val="FFC000"/>
                </a:solidFill>
              </a:rPr>
              <a:t>Favourite numbers: </a:t>
            </a:r>
          </a:p>
          <a:p>
            <a:r>
              <a:rPr lang="en-GB" dirty="0"/>
              <a:t>Choose your favourite number from the hundred square. Make up 3 statements about it e.g. it is greater the 30, it is less than 70, it is not in the 10s but it is in the 5s. Can someone else guess your number correctly? If not, let them ask a question to help them.  </a:t>
            </a:r>
          </a:p>
          <a:p>
            <a:endParaRPr lang="en-GB" dirty="0"/>
          </a:p>
          <a:p>
            <a:r>
              <a:rPr lang="en-GB" b="1" dirty="0">
                <a:solidFill>
                  <a:srgbClr val="FFC000"/>
                </a:solidFill>
              </a:rPr>
              <a:t>Find the number: </a:t>
            </a:r>
          </a:p>
          <a:p>
            <a:r>
              <a:rPr lang="en-GB" dirty="0"/>
              <a:t>Say a number to your child. Ask them to find it on the hundred square and cover it with a counter or their finger. Ask them how they found it. Play to improve. Can you find it quicker next time? How did you do it? Keep playing to improve strategy and explain. How many tens? How many extra ones make up your number? </a:t>
            </a:r>
          </a:p>
          <a:p>
            <a:endParaRPr lang="en-GB" dirty="0"/>
          </a:p>
          <a:p>
            <a:r>
              <a:rPr lang="en-GB" b="1" dirty="0">
                <a:solidFill>
                  <a:srgbClr val="FFC000"/>
                </a:solidFill>
              </a:rPr>
              <a:t>Odds and Evens: </a:t>
            </a:r>
          </a:p>
          <a:p>
            <a:r>
              <a:rPr lang="en-GB" dirty="0"/>
              <a:t>Game for 2 players, one person chooses to be ‘evens’ and one ‘odds.’ Each player rolls a dice and if the ‘odd’ player lands on an odd number they cross out an odd number on the square, if not they pass. Next the ‘even’ player rolls a dice and if they land on an even number they cross out even number, if not they pass. Winner is first to have all numbers crossed out</a:t>
            </a:r>
          </a:p>
        </p:txBody>
      </p:sp>
      <p:sp>
        <p:nvSpPr>
          <p:cNvPr id="8" name="TextBox 7">
            <a:extLst>
              <a:ext uri="{FF2B5EF4-FFF2-40B4-BE49-F238E27FC236}">
                <a16:creationId xmlns:a16="http://schemas.microsoft.com/office/drawing/2014/main" id="{EF38D7D9-6948-437A-ADAD-1F182B33592F}"/>
              </a:ext>
            </a:extLst>
          </p:cNvPr>
          <p:cNvSpPr txBox="1"/>
          <p:nvPr/>
        </p:nvSpPr>
        <p:spPr>
          <a:xfrm>
            <a:off x="228599" y="258902"/>
            <a:ext cx="11363326" cy="769441"/>
          </a:xfrm>
          <a:prstGeom prst="rect">
            <a:avLst/>
          </a:prstGeom>
          <a:noFill/>
        </p:spPr>
        <p:txBody>
          <a:bodyPr wrap="square">
            <a:spAutoFit/>
          </a:bodyPr>
          <a:lstStyle/>
          <a:p>
            <a:r>
              <a:rPr lang="en-GB" sz="4400" b="1" dirty="0">
                <a:solidFill>
                  <a:schemeClr val="accent1"/>
                </a:solidFill>
                <a:latin typeface="Gill Sans MT" panose="020B0502020104020203" pitchFamily="34" charset="0"/>
              </a:rPr>
              <a:t>100 Square Games</a:t>
            </a:r>
          </a:p>
        </p:txBody>
      </p:sp>
      <p:pic>
        <p:nvPicPr>
          <p:cNvPr id="10" name="Picture 9">
            <a:extLst>
              <a:ext uri="{FF2B5EF4-FFF2-40B4-BE49-F238E27FC236}">
                <a16:creationId xmlns:a16="http://schemas.microsoft.com/office/drawing/2014/main" id="{FF1752CF-44AD-4FBD-BA05-F3F8B4A6E43D}"/>
              </a:ext>
            </a:extLst>
          </p:cNvPr>
          <p:cNvPicPr>
            <a:picLocks noChangeAspect="1"/>
          </p:cNvPicPr>
          <p:nvPr/>
        </p:nvPicPr>
        <p:blipFill>
          <a:blip r:embed="rId2"/>
          <a:stretch>
            <a:fillRect/>
          </a:stretch>
        </p:blipFill>
        <p:spPr>
          <a:xfrm>
            <a:off x="8130400" y="1890711"/>
            <a:ext cx="3461525" cy="3548063"/>
          </a:xfrm>
          <a:prstGeom prst="rect">
            <a:avLst/>
          </a:prstGeom>
        </p:spPr>
      </p:pic>
    </p:spTree>
    <p:extLst>
      <p:ext uri="{BB962C8B-B14F-4D97-AF65-F5344CB8AC3E}">
        <p14:creationId xmlns:p14="http://schemas.microsoft.com/office/powerpoint/2010/main" val="3861478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CA65-C173-4213-9AAC-AD9429C0A522}"/>
              </a:ext>
            </a:extLst>
          </p:cNvPr>
          <p:cNvSpPr>
            <a:spLocks noGrp="1"/>
          </p:cNvSpPr>
          <p:nvPr>
            <p:ph type="title"/>
          </p:nvPr>
        </p:nvSpPr>
        <p:spPr>
          <a:xfrm>
            <a:off x="509587" y="5357812"/>
            <a:ext cx="11172825" cy="1356360"/>
          </a:xfrm>
        </p:spPr>
        <p:txBody>
          <a:bodyPr/>
          <a:lstStyle/>
          <a:p>
            <a:r>
              <a:rPr lang="en-GB" b="1" dirty="0">
                <a:latin typeface="Gill Sans MT" panose="020B0502020104020203" pitchFamily="34" charset="0"/>
              </a:rPr>
              <a:t>Please help yourself to a resource pack…</a:t>
            </a:r>
          </a:p>
        </p:txBody>
      </p:sp>
      <p:sp>
        <p:nvSpPr>
          <p:cNvPr id="3" name="TextBox 2">
            <a:extLst>
              <a:ext uri="{FF2B5EF4-FFF2-40B4-BE49-F238E27FC236}">
                <a16:creationId xmlns:a16="http://schemas.microsoft.com/office/drawing/2014/main" id="{7643AEDF-8033-4EFD-B2DF-E5307D2F9E70}"/>
              </a:ext>
            </a:extLst>
          </p:cNvPr>
          <p:cNvSpPr txBox="1"/>
          <p:nvPr/>
        </p:nvSpPr>
        <p:spPr>
          <a:xfrm>
            <a:off x="609599" y="1838325"/>
            <a:ext cx="10972800" cy="2800767"/>
          </a:xfrm>
          <a:prstGeom prst="rect">
            <a:avLst/>
          </a:prstGeom>
          <a:noFill/>
        </p:spPr>
        <p:txBody>
          <a:bodyPr wrap="square" rtlCol="0">
            <a:spAutoFit/>
          </a:bodyPr>
          <a:lstStyle/>
          <a:p>
            <a:pPr algn="ctr"/>
            <a:r>
              <a:rPr lang="en-GB" sz="2000" b="1" dirty="0">
                <a:solidFill>
                  <a:schemeClr val="accent2">
                    <a:lumMod val="75000"/>
                  </a:schemeClr>
                </a:solidFill>
                <a:latin typeface="Gill Sans MT" panose="020B0502020104020203" pitchFamily="34" charset="0"/>
              </a:rPr>
              <a:t>Children may not understand something after you’ve explained it once</a:t>
            </a:r>
            <a:r>
              <a:rPr lang="en-GB" sz="2000" dirty="0">
                <a:solidFill>
                  <a:schemeClr val="accent2">
                    <a:lumMod val="75000"/>
                  </a:schemeClr>
                </a:solidFill>
                <a:latin typeface="Gill Sans MT" panose="020B0502020104020203" pitchFamily="34" charset="0"/>
              </a:rPr>
              <a:t>.</a:t>
            </a:r>
          </a:p>
          <a:p>
            <a:pPr algn="ctr"/>
            <a:r>
              <a:rPr lang="en-GB" sz="2000" dirty="0">
                <a:latin typeface="Gill Sans MT" panose="020B0502020104020203" pitchFamily="34" charset="0"/>
              </a:rPr>
              <a:t>It is normal for a child to ‘get it’ one day and then in a different context not know how to find an answer.</a:t>
            </a:r>
          </a:p>
          <a:p>
            <a:pPr algn="ctr"/>
            <a:endParaRPr lang="en-GB" sz="2000" dirty="0">
              <a:latin typeface="Gill Sans MT" panose="020B0502020104020203" pitchFamily="34" charset="0"/>
            </a:endParaRPr>
          </a:p>
          <a:p>
            <a:pPr algn="ctr"/>
            <a:r>
              <a:rPr lang="en-GB" sz="2000" b="1" dirty="0">
                <a:solidFill>
                  <a:schemeClr val="accent2">
                    <a:lumMod val="75000"/>
                  </a:schemeClr>
                </a:solidFill>
                <a:latin typeface="Gill Sans MT" panose="020B0502020104020203" pitchFamily="34" charset="0"/>
              </a:rPr>
              <a:t>Promote a positive attitude towards maths</a:t>
            </a:r>
          </a:p>
          <a:p>
            <a:pPr algn="ctr"/>
            <a:r>
              <a:rPr lang="en-GB" sz="2000" dirty="0">
                <a:latin typeface="Gill Sans MT" panose="020B0502020104020203" pitchFamily="34" charset="0"/>
              </a:rPr>
              <a:t>You may remember maths as being hard bit hard but please try to avoid telling your child  you weren’t ‘good’ at math. This implies you are either good or not good. Every learner can achieve success in Maths if we develop fluency and teach children to be problem solvers</a:t>
            </a:r>
            <a:r>
              <a:rPr lang="en-GB" sz="2000" dirty="0"/>
              <a:t>. </a:t>
            </a:r>
          </a:p>
          <a:p>
            <a:endParaRPr lang="en-GB" dirty="0"/>
          </a:p>
          <a:p>
            <a:endParaRPr lang="en-GB" dirty="0"/>
          </a:p>
        </p:txBody>
      </p:sp>
    </p:spTree>
    <p:extLst>
      <p:ext uri="{BB962C8B-B14F-4D97-AF65-F5344CB8AC3E}">
        <p14:creationId xmlns:p14="http://schemas.microsoft.com/office/powerpoint/2010/main" val="415755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5EB1-1BE8-41E7-83F1-864BE62B6826}"/>
              </a:ext>
            </a:extLst>
          </p:cNvPr>
          <p:cNvSpPr>
            <a:spLocks noGrp="1"/>
          </p:cNvSpPr>
          <p:nvPr>
            <p:ph type="title"/>
          </p:nvPr>
        </p:nvSpPr>
        <p:spPr/>
        <p:txBody>
          <a:bodyPr/>
          <a:lstStyle/>
          <a:p>
            <a:r>
              <a:rPr lang="en-GB" b="1" dirty="0">
                <a:latin typeface="Gill Sans MT" panose="020B0502020104020203" pitchFamily="34" charset="0"/>
              </a:rPr>
              <a:t>Fluency, Reasoning, Problem Solving </a:t>
            </a:r>
          </a:p>
        </p:txBody>
      </p:sp>
      <p:grpSp>
        <p:nvGrpSpPr>
          <p:cNvPr id="6" name="Group 5">
            <a:extLst>
              <a:ext uri="{FF2B5EF4-FFF2-40B4-BE49-F238E27FC236}">
                <a16:creationId xmlns:a16="http://schemas.microsoft.com/office/drawing/2014/main" id="{6F6B7040-2E86-45E5-8375-EC7C897CF6A9}"/>
              </a:ext>
            </a:extLst>
          </p:cNvPr>
          <p:cNvGrpSpPr/>
          <p:nvPr/>
        </p:nvGrpSpPr>
        <p:grpSpPr>
          <a:xfrm>
            <a:off x="716056" y="1965960"/>
            <a:ext cx="3370169" cy="4022448"/>
            <a:chOff x="201706" y="178077"/>
            <a:chExt cx="5538478" cy="6501846"/>
          </a:xfrm>
        </p:grpSpPr>
        <p:pic>
          <p:nvPicPr>
            <p:cNvPr id="7" name="Picture 6">
              <a:extLst>
                <a:ext uri="{FF2B5EF4-FFF2-40B4-BE49-F238E27FC236}">
                  <a16:creationId xmlns:a16="http://schemas.microsoft.com/office/drawing/2014/main" id="{641651A1-9058-4996-85E2-18C2DDBE6364}"/>
                </a:ext>
              </a:extLst>
            </p:cNvPr>
            <p:cNvPicPr>
              <a:picLocks noChangeAspect="1"/>
            </p:cNvPicPr>
            <p:nvPr/>
          </p:nvPicPr>
          <p:blipFill>
            <a:blip r:embed="rId2"/>
            <a:stretch>
              <a:fillRect/>
            </a:stretch>
          </p:blipFill>
          <p:spPr>
            <a:xfrm>
              <a:off x="376518" y="178077"/>
              <a:ext cx="5363666" cy="6501846"/>
            </a:xfrm>
            <a:prstGeom prst="rect">
              <a:avLst/>
            </a:prstGeom>
          </p:spPr>
        </p:pic>
        <p:sp>
          <p:nvSpPr>
            <p:cNvPr id="8" name="Rectangle 7">
              <a:extLst>
                <a:ext uri="{FF2B5EF4-FFF2-40B4-BE49-F238E27FC236}">
                  <a16:creationId xmlns:a16="http://schemas.microsoft.com/office/drawing/2014/main" id="{EBB95A31-365E-4217-B2FB-65FE02E6343C}"/>
                </a:ext>
              </a:extLst>
            </p:cNvPr>
            <p:cNvSpPr/>
            <p:nvPr/>
          </p:nvSpPr>
          <p:spPr>
            <a:xfrm>
              <a:off x="201706" y="228600"/>
              <a:ext cx="1775012" cy="1035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A14E1FC4-F8B8-4C3B-B0F7-CD29CC29A9A3}"/>
              </a:ext>
            </a:extLst>
          </p:cNvPr>
          <p:cNvSpPr txBox="1"/>
          <p:nvPr/>
        </p:nvSpPr>
        <p:spPr>
          <a:xfrm>
            <a:off x="4733925" y="2295089"/>
            <a:ext cx="6096000" cy="3416320"/>
          </a:xfrm>
          <a:prstGeom prst="rect">
            <a:avLst/>
          </a:prstGeom>
          <a:noFill/>
        </p:spPr>
        <p:txBody>
          <a:bodyPr wrap="square">
            <a:spAutoFit/>
          </a:bodyPr>
          <a:lstStyle/>
          <a:p>
            <a:pPr algn="ctr"/>
            <a:r>
              <a:rPr lang="en-GB" sz="1800" b="1" dirty="0">
                <a:solidFill>
                  <a:srgbClr val="00B0F0"/>
                </a:solidFill>
                <a:latin typeface="Gill Sans MT" panose="020B0502020104020203" pitchFamily="34" charset="0"/>
              </a:rPr>
              <a:t>Problem Solving – The purpose of maths.</a:t>
            </a:r>
          </a:p>
          <a:p>
            <a:pPr algn="ctr"/>
            <a:endParaRPr lang="en-GB" sz="1800" b="1" dirty="0">
              <a:solidFill>
                <a:schemeClr val="accent1">
                  <a:lumMod val="75000"/>
                </a:schemeClr>
              </a:solidFill>
              <a:latin typeface="Gill Sans MT" panose="020B0502020104020203" pitchFamily="34" charset="0"/>
            </a:endParaRPr>
          </a:p>
          <a:p>
            <a:pPr algn="ctr"/>
            <a:r>
              <a:rPr lang="en-GB" sz="1800" b="1" dirty="0">
                <a:solidFill>
                  <a:schemeClr val="accent1">
                    <a:lumMod val="75000"/>
                  </a:schemeClr>
                </a:solidFill>
                <a:latin typeface="Gill Sans MT" panose="020B0502020104020203" pitchFamily="34" charset="0"/>
              </a:rPr>
              <a:t>Fluency and Reasoning – </a:t>
            </a:r>
          </a:p>
          <a:p>
            <a:pPr algn="ctr"/>
            <a:r>
              <a:rPr lang="en-GB" sz="1800" b="1" dirty="0">
                <a:solidFill>
                  <a:schemeClr val="accent1">
                    <a:lumMod val="75000"/>
                  </a:schemeClr>
                </a:solidFill>
                <a:latin typeface="Gill Sans MT" panose="020B0502020104020203" pitchFamily="34" charset="0"/>
              </a:rPr>
              <a:t>The twin engines of problem solving.</a:t>
            </a:r>
          </a:p>
          <a:p>
            <a:endParaRPr lang="en-GB" sz="1800" dirty="0">
              <a:latin typeface="Gill Sans MT" panose="020B0502020104020203" pitchFamily="34" charset="0"/>
            </a:endParaRPr>
          </a:p>
          <a:p>
            <a:endParaRPr lang="en-GB" sz="1800" dirty="0">
              <a:latin typeface="Gill Sans MT" panose="020B0502020104020203" pitchFamily="34" charset="0"/>
            </a:endParaRPr>
          </a:p>
          <a:p>
            <a:endParaRPr lang="en-GB" sz="1800" dirty="0">
              <a:latin typeface="Gill Sans MT" panose="020B0502020104020203" pitchFamily="34" charset="0"/>
            </a:endParaRPr>
          </a:p>
          <a:p>
            <a:pPr algn="ctr"/>
            <a:r>
              <a:rPr lang="en-GB" sz="1800" dirty="0">
                <a:latin typeface="Gill Sans MT" panose="020B0502020104020203" pitchFamily="34" charset="0"/>
              </a:rPr>
              <a:t>Fluency –  Knowing how to use the tools</a:t>
            </a:r>
          </a:p>
          <a:p>
            <a:endParaRPr lang="en-GB" sz="1800" dirty="0">
              <a:latin typeface="Gill Sans MT" panose="020B0502020104020203" pitchFamily="34" charset="0"/>
            </a:endParaRPr>
          </a:p>
          <a:p>
            <a:pPr algn="ctr"/>
            <a:r>
              <a:rPr lang="en-GB" sz="1800" dirty="0">
                <a:latin typeface="Gill Sans MT" panose="020B0502020104020203" pitchFamily="34" charset="0"/>
              </a:rPr>
              <a:t>Reasoning – Choosing the right tools</a:t>
            </a:r>
          </a:p>
          <a:p>
            <a:pPr algn="ctr"/>
            <a:r>
              <a:rPr lang="en-GB" sz="1800" dirty="0">
                <a:latin typeface="Gill Sans MT" panose="020B0502020104020203" pitchFamily="34" charset="0"/>
              </a:rPr>
              <a:t> ‘the mathematical choices that we make when we solve a problem’ (Spencer, 2019)</a:t>
            </a:r>
          </a:p>
        </p:txBody>
      </p:sp>
    </p:spTree>
    <p:extLst>
      <p:ext uri="{BB962C8B-B14F-4D97-AF65-F5344CB8AC3E}">
        <p14:creationId xmlns:p14="http://schemas.microsoft.com/office/powerpoint/2010/main" val="385964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6797-73E5-4057-91F7-D99CF72B0F50}"/>
              </a:ext>
            </a:extLst>
          </p:cNvPr>
          <p:cNvSpPr>
            <a:spLocks noGrp="1"/>
          </p:cNvSpPr>
          <p:nvPr>
            <p:ph type="title"/>
          </p:nvPr>
        </p:nvSpPr>
        <p:spPr>
          <a:xfrm>
            <a:off x="3486150" y="346074"/>
            <a:ext cx="10515600" cy="1325563"/>
          </a:xfrm>
        </p:spPr>
        <p:txBody>
          <a:bodyPr/>
          <a:lstStyle/>
          <a:p>
            <a:r>
              <a:rPr lang="en-GB" b="1" dirty="0">
                <a:latin typeface="Gill Sans MT" panose="020B0502020104020203" pitchFamily="34" charset="0"/>
              </a:rPr>
              <a:t>Calculation Policy</a:t>
            </a:r>
          </a:p>
        </p:txBody>
      </p:sp>
      <p:pic>
        <p:nvPicPr>
          <p:cNvPr id="5" name="Picture 4">
            <a:extLst>
              <a:ext uri="{FF2B5EF4-FFF2-40B4-BE49-F238E27FC236}">
                <a16:creationId xmlns:a16="http://schemas.microsoft.com/office/drawing/2014/main" id="{33D086F6-9A37-45E2-9A16-495AA2C8D8D3}"/>
              </a:ext>
            </a:extLst>
          </p:cNvPr>
          <p:cNvPicPr>
            <a:picLocks noChangeAspect="1"/>
          </p:cNvPicPr>
          <p:nvPr/>
        </p:nvPicPr>
        <p:blipFill>
          <a:blip r:embed="rId2"/>
          <a:stretch>
            <a:fillRect/>
          </a:stretch>
        </p:blipFill>
        <p:spPr>
          <a:xfrm>
            <a:off x="2967037" y="1671637"/>
            <a:ext cx="6657975" cy="4714875"/>
          </a:xfrm>
          <a:prstGeom prst="rect">
            <a:avLst/>
          </a:prstGeom>
        </p:spPr>
      </p:pic>
    </p:spTree>
    <p:extLst>
      <p:ext uri="{BB962C8B-B14F-4D97-AF65-F5344CB8AC3E}">
        <p14:creationId xmlns:p14="http://schemas.microsoft.com/office/powerpoint/2010/main" val="3401031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DDB4-095D-4545-ADDF-07AA6D77DF10}"/>
              </a:ext>
            </a:extLst>
          </p:cNvPr>
          <p:cNvSpPr>
            <a:spLocks noGrp="1"/>
          </p:cNvSpPr>
          <p:nvPr>
            <p:ph type="title"/>
          </p:nvPr>
        </p:nvSpPr>
        <p:spPr>
          <a:xfrm>
            <a:off x="762000" y="609600"/>
            <a:ext cx="9875520" cy="1356360"/>
          </a:xfrm>
        </p:spPr>
        <p:txBody>
          <a:bodyPr/>
          <a:lstStyle/>
          <a:p>
            <a:r>
              <a:rPr lang="en-GB" b="1" dirty="0">
                <a:latin typeface="Gill Sans MT" panose="020B0502020104020203" pitchFamily="34" charset="0"/>
              </a:rPr>
              <a:t>The CPA Approach</a:t>
            </a:r>
          </a:p>
        </p:txBody>
      </p:sp>
      <p:pic>
        <p:nvPicPr>
          <p:cNvPr id="5" name="Picture 4">
            <a:extLst>
              <a:ext uri="{FF2B5EF4-FFF2-40B4-BE49-F238E27FC236}">
                <a16:creationId xmlns:a16="http://schemas.microsoft.com/office/drawing/2014/main" id="{98A5A630-1FA1-4E74-ABE8-1014EC1B2D7D}"/>
              </a:ext>
            </a:extLst>
          </p:cNvPr>
          <p:cNvPicPr>
            <a:picLocks noChangeAspect="1"/>
          </p:cNvPicPr>
          <p:nvPr/>
        </p:nvPicPr>
        <p:blipFill>
          <a:blip r:embed="rId2"/>
          <a:stretch>
            <a:fillRect/>
          </a:stretch>
        </p:blipFill>
        <p:spPr>
          <a:xfrm>
            <a:off x="8334375" y="1069500"/>
            <a:ext cx="3352800" cy="4719000"/>
          </a:xfrm>
          <a:prstGeom prst="rect">
            <a:avLst/>
          </a:prstGeom>
        </p:spPr>
      </p:pic>
      <p:sp>
        <p:nvSpPr>
          <p:cNvPr id="7" name="TextBox 6">
            <a:extLst>
              <a:ext uri="{FF2B5EF4-FFF2-40B4-BE49-F238E27FC236}">
                <a16:creationId xmlns:a16="http://schemas.microsoft.com/office/drawing/2014/main" id="{0BA572C0-FCA0-4EBE-BB75-CE695ADE4F4F}"/>
              </a:ext>
            </a:extLst>
          </p:cNvPr>
          <p:cNvSpPr txBox="1"/>
          <p:nvPr/>
        </p:nvSpPr>
        <p:spPr>
          <a:xfrm>
            <a:off x="695325" y="2093416"/>
            <a:ext cx="7124700" cy="4154984"/>
          </a:xfrm>
          <a:prstGeom prst="rect">
            <a:avLst/>
          </a:prstGeom>
          <a:noFill/>
        </p:spPr>
        <p:txBody>
          <a:bodyPr wrap="square">
            <a:spAutoFit/>
          </a:bodyPr>
          <a:lstStyle/>
          <a:p>
            <a:r>
              <a:rPr lang="en-GB" sz="2400" dirty="0">
                <a:latin typeface="Gill Sans MT" panose="020B0502020104020203" pitchFamily="34" charset="0"/>
              </a:rPr>
              <a:t>Concrete- Children are given the opportunity to use concrete objects and manipulatives to help them understand what they are doing. </a:t>
            </a:r>
          </a:p>
          <a:p>
            <a:endParaRPr lang="en-GB" sz="2400" dirty="0">
              <a:latin typeface="Gill Sans MT" panose="020B0502020104020203" pitchFamily="34" charset="0"/>
            </a:endParaRPr>
          </a:p>
          <a:p>
            <a:r>
              <a:rPr lang="en-GB" sz="2400" dirty="0">
                <a:latin typeface="Gill Sans MT" panose="020B0502020104020203" pitchFamily="34" charset="0"/>
              </a:rPr>
              <a:t>Pictorial- alongside this, children should use pictorial representations. These representations can then be used to help reason and problem solve.</a:t>
            </a:r>
          </a:p>
          <a:p>
            <a:endParaRPr lang="en-GB" sz="2400" dirty="0">
              <a:latin typeface="Gill Sans MT" panose="020B0502020104020203" pitchFamily="34" charset="0"/>
            </a:endParaRPr>
          </a:p>
          <a:p>
            <a:r>
              <a:rPr lang="en-GB" sz="2400" dirty="0">
                <a:latin typeface="Gill Sans MT" panose="020B0502020104020203" pitchFamily="34" charset="0"/>
              </a:rPr>
              <a:t> Abstract- both concrete and pictorial representations should support children’s understanding of abstract methods.</a:t>
            </a:r>
          </a:p>
        </p:txBody>
      </p:sp>
    </p:spTree>
    <p:extLst>
      <p:ext uri="{BB962C8B-B14F-4D97-AF65-F5344CB8AC3E}">
        <p14:creationId xmlns:p14="http://schemas.microsoft.com/office/powerpoint/2010/main" val="353603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1A4E-944A-443F-A565-C275A168C56A}"/>
              </a:ext>
            </a:extLst>
          </p:cNvPr>
          <p:cNvSpPr>
            <a:spLocks noGrp="1"/>
          </p:cNvSpPr>
          <p:nvPr>
            <p:ph type="title"/>
          </p:nvPr>
        </p:nvSpPr>
        <p:spPr>
          <a:xfrm>
            <a:off x="381000" y="466725"/>
            <a:ext cx="9875520" cy="1356360"/>
          </a:xfrm>
        </p:spPr>
        <p:txBody>
          <a:bodyPr/>
          <a:lstStyle/>
          <a:p>
            <a:r>
              <a:rPr lang="en-GB" b="1" dirty="0">
                <a:latin typeface="Gill Sans MT" panose="020B0502020104020203" pitchFamily="34" charset="0"/>
              </a:rPr>
              <a:t>Teen numbers</a:t>
            </a:r>
          </a:p>
        </p:txBody>
      </p:sp>
      <p:sp>
        <p:nvSpPr>
          <p:cNvPr id="3" name="Content Placeholder 2">
            <a:extLst>
              <a:ext uri="{FF2B5EF4-FFF2-40B4-BE49-F238E27FC236}">
                <a16:creationId xmlns:a16="http://schemas.microsoft.com/office/drawing/2014/main" id="{C046BAF9-F42D-4BAF-9229-D2A2841F33DF}"/>
              </a:ext>
            </a:extLst>
          </p:cNvPr>
          <p:cNvSpPr>
            <a:spLocks noGrp="1"/>
          </p:cNvSpPr>
          <p:nvPr>
            <p:ph idx="1"/>
          </p:nvPr>
        </p:nvSpPr>
        <p:spPr>
          <a:xfrm>
            <a:off x="628650" y="1837248"/>
            <a:ext cx="9872871" cy="4038600"/>
          </a:xfrm>
        </p:spPr>
        <p:txBody>
          <a:bodyPr/>
          <a:lstStyle/>
          <a:p>
            <a:pPr marL="45720" indent="0">
              <a:buNone/>
            </a:pPr>
            <a:r>
              <a:rPr lang="en-GB" sz="3600" dirty="0">
                <a:latin typeface="Gill Sans MT" panose="020B0502020104020203" pitchFamily="34" charset="0"/>
              </a:rPr>
              <a:t>10 and a bit</a:t>
            </a:r>
          </a:p>
          <a:p>
            <a:pPr marL="45720" indent="0">
              <a:buNone/>
            </a:pPr>
            <a:endParaRPr lang="en-GB" sz="3600" dirty="0">
              <a:latin typeface="Gill Sans MT" panose="020B0502020104020203" pitchFamily="34" charset="0"/>
            </a:endParaRPr>
          </a:p>
          <a:p>
            <a:pPr marL="45720" indent="0">
              <a:buNone/>
            </a:pPr>
            <a:endParaRPr lang="en-GB" sz="3600" dirty="0">
              <a:latin typeface="Gill Sans MT" panose="020B0502020104020203" pitchFamily="34" charset="0"/>
            </a:endParaRPr>
          </a:p>
          <a:p>
            <a:pPr marL="45720" indent="0">
              <a:buNone/>
            </a:pPr>
            <a:r>
              <a:rPr lang="en-GB" sz="4400" b="1" dirty="0">
                <a:latin typeface="Gill Sans MT" panose="020B0502020104020203" pitchFamily="34" charset="0"/>
              </a:rPr>
              <a:t>2 digit numbers </a:t>
            </a:r>
            <a:r>
              <a:rPr lang="en-GB" sz="3600" dirty="0">
                <a:latin typeface="Gill Sans MT" panose="020B0502020104020203" pitchFamily="34" charset="0"/>
              </a:rPr>
              <a:t>- 10s and ones</a:t>
            </a:r>
          </a:p>
          <a:p>
            <a:pPr marL="45720" indent="0">
              <a:buNone/>
            </a:pPr>
            <a:endParaRPr lang="en-GB" dirty="0"/>
          </a:p>
        </p:txBody>
      </p:sp>
      <p:pic>
        <p:nvPicPr>
          <p:cNvPr id="5" name="Picture 4">
            <a:extLst>
              <a:ext uri="{FF2B5EF4-FFF2-40B4-BE49-F238E27FC236}">
                <a16:creationId xmlns:a16="http://schemas.microsoft.com/office/drawing/2014/main" id="{47823951-8F31-459A-BF24-AF0679649ED8}"/>
              </a:ext>
            </a:extLst>
          </p:cNvPr>
          <p:cNvPicPr>
            <a:picLocks noChangeAspect="1"/>
          </p:cNvPicPr>
          <p:nvPr/>
        </p:nvPicPr>
        <p:blipFill>
          <a:blip r:embed="rId2"/>
          <a:stretch>
            <a:fillRect/>
          </a:stretch>
        </p:blipFill>
        <p:spPr>
          <a:xfrm>
            <a:off x="8840469" y="706030"/>
            <a:ext cx="2859967" cy="1919288"/>
          </a:xfrm>
          <a:prstGeom prst="rect">
            <a:avLst/>
          </a:prstGeom>
        </p:spPr>
      </p:pic>
      <p:pic>
        <p:nvPicPr>
          <p:cNvPr id="1026" name="Picture 2" descr="Getting started with Numicon at Home – Inspire My Play">
            <a:extLst>
              <a:ext uri="{FF2B5EF4-FFF2-40B4-BE49-F238E27FC236}">
                <a16:creationId xmlns:a16="http://schemas.microsoft.com/office/drawing/2014/main" id="{4948D276-5B43-4DF2-A354-62D826929D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48" t="31969" r="4971"/>
          <a:stretch/>
        </p:blipFill>
        <p:spPr bwMode="auto">
          <a:xfrm>
            <a:off x="4536404" y="830105"/>
            <a:ext cx="3950371" cy="16950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nBee Maths Teaching Resources for KS1 and KS2 by PlanBee">
            <a:extLst>
              <a:ext uri="{FF2B5EF4-FFF2-40B4-BE49-F238E27FC236}">
                <a16:creationId xmlns:a16="http://schemas.microsoft.com/office/drawing/2014/main" id="{B5AA5696-E54F-41AA-A0B0-F606D942FC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320" y="4707713"/>
            <a:ext cx="4124325" cy="16835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lanBee Maths Teaching Resources for KS1 and KS2 by PlanBee">
            <a:extLst>
              <a:ext uri="{FF2B5EF4-FFF2-40B4-BE49-F238E27FC236}">
                <a16:creationId xmlns:a16="http://schemas.microsoft.com/office/drawing/2014/main" id="{96A80683-0833-44D9-89F2-054457B3C1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0010" y="4668532"/>
            <a:ext cx="4120443" cy="169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89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7CE0-E526-4206-95E7-85A6F3DF1E44}"/>
              </a:ext>
            </a:extLst>
          </p:cNvPr>
          <p:cNvSpPr>
            <a:spLocks noGrp="1"/>
          </p:cNvSpPr>
          <p:nvPr>
            <p:ph type="title"/>
          </p:nvPr>
        </p:nvSpPr>
        <p:spPr>
          <a:xfrm>
            <a:off x="352425" y="502779"/>
            <a:ext cx="11210925" cy="1356360"/>
          </a:xfrm>
        </p:spPr>
        <p:txBody>
          <a:bodyPr/>
          <a:lstStyle/>
          <a:p>
            <a:pPr algn="ctr"/>
            <a:r>
              <a:rPr lang="en-GB" dirty="0">
                <a:latin typeface="Gill Sans MT" panose="020B0502020104020203" pitchFamily="34" charset="0"/>
              </a:rPr>
              <a:t>Times Tables and Number Bonds are </a:t>
            </a:r>
            <a:br>
              <a:rPr lang="en-GB" dirty="0">
                <a:latin typeface="Gill Sans MT" panose="020B0502020104020203" pitchFamily="34" charset="0"/>
              </a:rPr>
            </a:br>
            <a:r>
              <a:rPr lang="en-GB" dirty="0">
                <a:latin typeface="Gill Sans MT" panose="020B0502020104020203" pitchFamily="34" charset="0"/>
              </a:rPr>
              <a:t>extremely important!</a:t>
            </a:r>
          </a:p>
        </p:txBody>
      </p:sp>
      <p:sp>
        <p:nvSpPr>
          <p:cNvPr id="3" name="Content Placeholder 2">
            <a:extLst>
              <a:ext uri="{FF2B5EF4-FFF2-40B4-BE49-F238E27FC236}">
                <a16:creationId xmlns:a16="http://schemas.microsoft.com/office/drawing/2014/main" id="{85F2BEC1-DACA-4817-AE95-CB349CF7BBA3}"/>
              </a:ext>
            </a:extLst>
          </p:cNvPr>
          <p:cNvSpPr>
            <a:spLocks noGrp="1"/>
          </p:cNvSpPr>
          <p:nvPr>
            <p:ph idx="1"/>
          </p:nvPr>
        </p:nvSpPr>
        <p:spPr>
          <a:xfrm>
            <a:off x="523875" y="2316621"/>
            <a:ext cx="10482471" cy="4038600"/>
          </a:xfrm>
        </p:spPr>
        <p:txBody>
          <a:bodyPr/>
          <a:lstStyle/>
          <a:p>
            <a:pPr marL="45720" indent="0">
              <a:buNone/>
            </a:pPr>
            <a:r>
              <a:rPr lang="en-GB" dirty="0">
                <a:latin typeface="Gill Sans MT" panose="020B0502020104020203" pitchFamily="34" charset="0"/>
              </a:rPr>
              <a:t>In Year 1, children should secure their bonds to and within 10 and 20. </a:t>
            </a:r>
          </a:p>
          <a:p>
            <a:pPr marL="45720" indent="0">
              <a:buNone/>
            </a:pPr>
            <a:endParaRPr lang="en-GB" dirty="0">
              <a:latin typeface="Gill Sans MT" panose="020B0502020104020203" pitchFamily="34" charset="0"/>
            </a:endParaRPr>
          </a:p>
          <a:p>
            <a:pPr marL="45720" indent="0">
              <a:buNone/>
            </a:pPr>
            <a:r>
              <a:rPr lang="en-GB" dirty="0">
                <a:latin typeface="Gill Sans MT" panose="020B0502020104020203" pitchFamily="34" charset="0"/>
              </a:rPr>
              <a:t>They should count in 1s, 2s, 5s and 10s. </a:t>
            </a:r>
          </a:p>
          <a:p>
            <a:pPr marL="45720" indent="0">
              <a:buNone/>
            </a:pPr>
            <a:endParaRPr lang="en-GB" dirty="0">
              <a:latin typeface="Gill Sans MT" panose="020B0502020104020203" pitchFamily="34" charset="0"/>
            </a:endParaRPr>
          </a:p>
          <a:p>
            <a:pPr marL="45720" indent="0">
              <a:buNone/>
            </a:pPr>
            <a:r>
              <a:rPr lang="en-GB" dirty="0">
                <a:latin typeface="Gill Sans MT" panose="020B0502020104020203" pitchFamily="34" charset="0"/>
              </a:rPr>
              <a:t>Timetables and their related division facts  at the end of KS1:</a:t>
            </a:r>
          </a:p>
          <a:p>
            <a:pPr marL="45720" indent="0">
              <a:buNone/>
            </a:pPr>
            <a:r>
              <a:rPr lang="en-GB" dirty="0">
                <a:latin typeface="Gill Sans MT" panose="020B0502020104020203" pitchFamily="34" charset="0"/>
              </a:rPr>
              <a:t>The children are expected to have rapid recall of the 2, 5 and 10 times tables. </a:t>
            </a:r>
          </a:p>
        </p:txBody>
      </p:sp>
      <p:pic>
        <p:nvPicPr>
          <p:cNvPr id="6" name="Picture 5">
            <a:extLst>
              <a:ext uri="{FF2B5EF4-FFF2-40B4-BE49-F238E27FC236}">
                <a16:creationId xmlns:a16="http://schemas.microsoft.com/office/drawing/2014/main" id="{8FE4E2C4-3D30-4CF3-93AF-0A267B3CAE3C}"/>
              </a:ext>
            </a:extLst>
          </p:cNvPr>
          <p:cNvPicPr>
            <a:picLocks noChangeAspect="1"/>
          </p:cNvPicPr>
          <p:nvPr/>
        </p:nvPicPr>
        <p:blipFill>
          <a:blip r:embed="rId2"/>
          <a:stretch>
            <a:fillRect/>
          </a:stretch>
        </p:blipFill>
        <p:spPr>
          <a:xfrm>
            <a:off x="9586913" y="4885378"/>
            <a:ext cx="2166938" cy="1469843"/>
          </a:xfrm>
          <a:prstGeom prst="rect">
            <a:avLst/>
          </a:prstGeom>
        </p:spPr>
      </p:pic>
    </p:spTree>
    <p:extLst>
      <p:ext uri="{BB962C8B-B14F-4D97-AF65-F5344CB8AC3E}">
        <p14:creationId xmlns:p14="http://schemas.microsoft.com/office/powerpoint/2010/main" val="253468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07AA8-E577-409A-9AB5-BC9F1E568215}"/>
              </a:ext>
            </a:extLst>
          </p:cNvPr>
          <p:cNvSpPr>
            <a:spLocks noGrp="1"/>
          </p:cNvSpPr>
          <p:nvPr>
            <p:ph type="title"/>
          </p:nvPr>
        </p:nvSpPr>
        <p:spPr>
          <a:xfrm>
            <a:off x="228600" y="83820"/>
            <a:ext cx="9875520" cy="1356360"/>
          </a:xfrm>
        </p:spPr>
        <p:txBody>
          <a:bodyPr/>
          <a:lstStyle/>
          <a:p>
            <a:r>
              <a:rPr lang="en-GB" b="1" dirty="0">
                <a:latin typeface="Gill Sans MT" panose="020B0502020104020203" pitchFamily="34" charset="0"/>
              </a:rPr>
              <a:t>Vocabulary </a:t>
            </a:r>
            <a:r>
              <a:rPr lang="en-GB" sz="1600" dirty="0">
                <a:latin typeface="Gill Sans MT" panose="020B0502020104020203" pitchFamily="34" charset="0"/>
              </a:rPr>
              <a:t>(Addition and Subtraction)</a:t>
            </a:r>
            <a:endParaRPr lang="en-GB" dirty="0">
              <a:latin typeface="Gill Sans MT" panose="020B0502020104020203" pitchFamily="34" charset="0"/>
            </a:endParaRPr>
          </a:p>
        </p:txBody>
      </p:sp>
      <p:pic>
        <p:nvPicPr>
          <p:cNvPr id="7" name="Picture 6">
            <a:extLst>
              <a:ext uri="{FF2B5EF4-FFF2-40B4-BE49-F238E27FC236}">
                <a16:creationId xmlns:a16="http://schemas.microsoft.com/office/drawing/2014/main" id="{F1D96208-708C-490B-AD7B-4BFF9980550D}"/>
              </a:ext>
            </a:extLst>
          </p:cNvPr>
          <p:cNvPicPr>
            <a:picLocks noChangeAspect="1"/>
          </p:cNvPicPr>
          <p:nvPr/>
        </p:nvPicPr>
        <p:blipFill>
          <a:blip r:embed="rId2"/>
          <a:stretch>
            <a:fillRect/>
          </a:stretch>
        </p:blipFill>
        <p:spPr>
          <a:xfrm>
            <a:off x="528637" y="1354455"/>
            <a:ext cx="4524375" cy="5038725"/>
          </a:xfrm>
          <a:prstGeom prst="rect">
            <a:avLst/>
          </a:prstGeom>
        </p:spPr>
      </p:pic>
      <p:pic>
        <p:nvPicPr>
          <p:cNvPr id="5122" name="Picture 2" descr="Parts Addition Number Sentence Stock ...">
            <a:extLst>
              <a:ext uri="{FF2B5EF4-FFF2-40B4-BE49-F238E27FC236}">
                <a16:creationId xmlns:a16="http://schemas.microsoft.com/office/drawing/2014/main" id="{C0E61AEB-A7CB-4890-937A-951D9FF911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224"/>
          <a:stretch/>
        </p:blipFill>
        <p:spPr bwMode="auto">
          <a:xfrm>
            <a:off x="6360795" y="347663"/>
            <a:ext cx="4043362" cy="24336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arts Subtraction Number Sentence Stock Vector (Royalty Free) 1937130811 |  Shutterstock">
            <a:extLst>
              <a:ext uri="{FF2B5EF4-FFF2-40B4-BE49-F238E27FC236}">
                <a16:creationId xmlns:a16="http://schemas.microsoft.com/office/drawing/2014/main" id="{EA223201-ECFE-4C94-8657-BE8C659267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572" b="25357"/>
          <a:stretch/>
        </p:blipFill>
        <p:spPr bwMode="auto">
          <a:xfrm>
            <a:off x="5829300" y="3692036"/>
            <a:ext cx="4667250" cy="281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86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B4130F-96A6-4AE0-8719-39437047BA3B}"/>
              </a:ext>
            </a:extLst>
          </p:cNvPr>
          <p:cNvPicPr>
            <a:picLocks noChangeAspect="1"/>
          </p:cNvPicPr>
          <p:nvPr/>
        </p:nvPicPr>
        <p:blipFill>
          <a:blip r:embed="rId2"/>
          <a:stretch>
            <a:fillRect/>
          </a:stretch>
        </p:blipFill>
        <p:spPr>
          <a:xfrm>
            <a:off x="376237" y="1220176"/>
            <a:ext cx="11439525" cy="4183900"/>
          </a:xfrm>
          <a:prstGeom prst="rect">
            <a:avLst/>
          </a:prstGeom>
        </p:spPr>
      </p:pic>
    </p:spTree>
    <p:extLst>
      <p:ext uri="{BB962C8B-B14F-4D97-AF65-F5344CB8AC3E}">
        <p14:creationId xmlns:p14="http://schemas.microsoft.com/office/powerpoint/2010/main" val="4211950236"/>
      </p:ext>
    </p:extLst>
  </p:cSld>
  <p:clrMapOvr>
    <a:masterClrMapping/>
  </p:clrMapOvr>
</p:sld>
</file>

<file path=ppt/theme/theme1.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265</TotalTime>
  <Words>1200</Words>
  <Application>Microsoft Office PowerPoint</Application>
  <PresentationFormat>Widescreen</PresentationFormat>
  <Paragraphs>141</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Corbel</vt:lpstr>
      <vt:lpstr>Gill Sans MT</vt:lpstr>
      <vt:lpstr>Basis</vt:lpstr>
      <vt:lpstr>PowerPoint Presentation</vt:lpstr>
      <vt:lpstr>Aims of the session:</vt:lpstr>
      <vt:lpstr>Fluency, Reasoning, Problem Solving </vt:lpstr>
      <vt:lpstr>Calculation Policy</vt:lpstr>
      <vt:lpstr>The CPA Approach</vt:lpstr>
      <vt:lpstr>Teen numbers</vt:lpstr>
      <vt:lpstr>Times Tables and Number Bonds are  extremely important!</vt:lpstr>
      <vt:lpstr>Vocabulary (Addition and Subtraction)</vt:lpstr>
      <vt:lpstr>PowerPoint Presentation</vt:lpstr>
      <vt:lpstr>Y1 Addition</vt:lpstr>
      <vt:lpstr>Y1 Subtraction</vt:lpstr>
      <vt:lpstr>PowerPoint Presentation</vt:lpstr>
      <vt:lpstr>Year 2  Addition</vt:lpstr>
      <vt:lpstr>Year 2  Subtraction</vt:lpstr>
      <vt:lpstr>Vocabulary (Multiplication and Division)</vt:lpstr>
      <vt:lpstr>Year 1 Multiplication </vt:lpstr>
      <vt:lpstr>Year 1 Division</vt:lpstr>
      <vt:lpstr>PowerPoint Presentation</vt:lpstr>
      <vt:lpstr>PowerPoint Presentation</vt:lpstr>
      <vt:lpstr>Resources you can use at home…</vt:lpstr>
      <vt:lpstr>Resources you can use at home…</vt:lpstr>
      <vt:lpstr>PowerPoint Presentation</vt:lpstr>
      <vt:lpstr>PowerPoint Presentation</vt:lpstr>
      <vt:lpstr>PowerPoint Presentation</vt:lpstr>
      <vt:lpstr>PowerPoint Presentation</vt:lpstr>
      <vt:lpstr>Maths Games </vt:lpstr>
      <vt:lpstr>PowerPoint Presentation</vt:lpstr>
      <vt:lpstr>PowerPoint Presentation</vt:lpstr>
      <vt:lpstr>Please help yourself to a resource pack…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at St John’s</dc:title>
  <dc:creator>Sarah Jones</dc:creator>
  <cp:lastModifiedBy>Sarah Jones</cp:lastModifiedBy>
  <cp:revision>27</cp:revision>
  <dcterms:created xsi:type="dcterms:W3CDTF">2024-11-27T11:20:58Z</dcterms:created>
  <dcterms:modified xsi:type="dcterms:W3CDTF">2024-12-09T21:12:59Z</dcterms:modified>
</cp:coreProperties>
</file>