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9" r:id="rId3"/>
    <p:sldId id="306" r:id="rId4"/>
    <p:sldId id="307" r:id="rId5"/>
    <p:sldId id="308" r:id="rId6"/>
    <p:sldId id="309" r:id="rId7"/>
    <p:sldId id="310" r:id="rId8"/>
    <p:sldId id="305" r:id="rId9"/>
    <p:sldId id="30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4368" autoAdjust="0"/>
  </p:normalViewPr>
  <p:slideViewPr>
    <p:cSldViewPr>
      <p:cViewPr varScale="1">
        <p:scale>
          <a:sx n="113" d="100"/>
          <a:sy n="113" d="100"/>
        </p:scale>
        <p:origin x="155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4AF3A7-B40B-4078-B54C-EF69172A5E9D}" type="datetimeFigureOut">
              <a:rPr lang="en-GB" smtClean="0"/>
              <a:t>03/06/2024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DDB1EC-DDCD-4DC7-9A23-AE9C1F0AAA6B}" type="slidenum">
              <a:rPr lang="en-GB" smtClean="0"/>
              <a:t>‹#›</a:t>
            </a:fld>
            <a:endParaRPr lang="en-GB"/>
          </a:p>
        </p:txBody>
      </p:sp>
    </p:spTree>
    <p:extLst>
      <p:ext uri="{BB962C8B-B14F-4D97-AF65-F5344CB8AC3E}">
        <p14:creationId xmlns:p14="http://schemas.microsoft.com/office/powerpoint/2010/main" val="2681299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6F71D8D-A1E7-49E1-9962-319C87DA530A}" type="datetimeFigureOut">
              <a:rPr lang="en-GB" smtClean="0"/>
              <a:t>03/06/2024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2659180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F71D8D-A1E7-49E1-9962-319C87DA530A}" type="datetimeFigureOut">
              <a:rPr lang="en-GB" smtClean="0"/>
              <a:t>03/06/2024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3272997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F71D8D-A1E7-49E1-9962-319C87DA530A}" type="datetimeFigureOut">
              <a:rPr lang="en-GB" smtClean="0"/>
              <a:t>03/06/2024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424130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F71D8D-A1E7-49E1-9962-319C87DA530A}" type="datetimeFigureOut">
              <a:rPr lang="en-GB" smtClean="0"/>
              <a:t>03/06/2024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1779461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F71D8D-A1E7-49E1-9962-319C87DA530A}" type="datetimeFigureOut">
              <a:rPr lang="en-GB" smtClean="0"/>
              <a:t>03/06/2024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3174170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6F71D8D-A1E7-49E1-9962-319C87DA530A}" type="datetimeFigureOut">
              <a:rPr lang="en-GB" smtClean="0"/>
              <a:t>03/06/2024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150147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6F71D8D-A1E7-49E1-9962-319C87DA530A}" type="datetimeFigureOut">
              <a:rPr lang="en-GB" smtClean="0"/>
              <a:t>03/06/2024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3049890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6F71D8D-A1E7-49E1-9962-319C87DA530A}" type="datetimeFigureOut">
              <a:rPr lang="en-GB" smtClean="0"/>
              <a:t>03/06/2024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4013936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F71D8D-A1E7-49E1-9962-319C87DA530A}" type="datetimeFigureOut">
              <a:rPr lang="en-GB" smtClean="0"/>
              <a:t>03/06/2024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1455688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F71D8D-A1E7-49E1-9962-319C87DA530A}" type="datetimeFigureOut">
              <a:rPr lang="en-GB" smtClean="0"/>
              <a:t>03/06/2024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143704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F71D8D-A1E7-49E1-9962-319C87DA530A}" type="datetimeFigureOut">
              <a:rPr lang="en-GB" smtClean="0"/>
              <a:t>03/06/2024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3218062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71D8D-A1E7-49E1-9962-319C87DA530A}" type="datetimeFigureOut">
              <a:rPr lang="en-GB" smtClean="0"/>
              <a:t>03/06/2024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80C57-21A4-41A9-A699-25711E56606E}" type="slidenum">
              <a:rPr lang="en-GB" smtClean="0"/>
              <a:t>‹#›</a:t>
            </a:fld>
            <a:endParaRPr lang="en-GB"/>
          </a:p>
        </p:txBody>
      </p:sp>
    </p:spTree>
    <p:extLst>
      <p:ext uri="{BB962C8B-B14F-4D97-AF65-F5344CB8AC3E}">
        <p14:creationId xmlns:p14="http://schemas.microsoft.com/office/powerpoint/2010/main" val="3372366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248" y="55349"/>
            <a:ext cx="8640960" cy="1728192"/>
          </a:xfrm>
        </p:spPr>
        <p:txBody>
          <a:bodyPr>
            <a:noAutofit/>
          </a:bodyPr>
          <a:lstStyle/>
          <a:p>
            <a:r>
              <a:rPr lang="en-GB" sz="6000" dirty="0">
                <a:solidFill>
                  <a:srgbClr val="0070C0"/>
                </a:solidFill>
                <a:latin typeface="Gill Sans MT" panose="020B0502020104020203" pitchFamily="34" charset="0"/>
              </a:rPr>
              <a:t>No Outsiders</a:t>
            </a:r>
          </a:p>
        </p:txBody>
      </p:sp>
      <p:sp>
        <p:nvSpPr>
          <p:cNvPr id="3" name="Subtitle 2"/>
          <p:cNvSpPr>
            <a:spLocks noGrp="1"/>
          </p:cNvSpPr>
          <p:nvPr>
            <p:ph type="subTitle" idx="1"/>
          </p:nvPr>
        </p:nvSpPr>
        <p:spPr>
          <a:xfrm>
            <a:off x="420508" y="1284816"/>
            <a:ext cx="6400800" cy="1410577"/>
          </a:xfrm>
        </p:spPr>
        <p:txBody>
          <a:bodyPr>
            <a:normAutofit fontScale="40000" lnSpcReduction="20000"/>
          </a:bodyPr>
          <a:lstStyle/>
          <a:p>
            <a:endParaRPr lang="en-GB" b="1" dirty="0">
              <a:solidFill>
                <a:srgbClr val="FF0000"/>
              </a:solidFill>
              <a:latin typeface="Gill Sans MT" panose="020B0502020104020203" pitchFamily="34" charset="0"/>
            </a:endParaRPr>
          </a:p>
          <a:p>
            <a:r>
              <a:rPr lang="en-GB" sz="9600" dirty="0">
                <a:solidFill>
                  <a:srgbClr val="FF0000"/>
                </a:solidFill>
                <a:latin typeface="Gill Sans MT" panose="020B0502020104020203" pitchFamily="34" charset="0"/>
              </a:rPr>
              <a:t>Class Collective Worship</a:t>
            </a:r>
          </a:p>
          <a:p>
            <a:r>
              <a:rPr lang="en-GB" sz="9600" dirty="0">
                <a:solidFill>
                  <a:srgbClr val="FF0000"/>
                </a:solidFill>
                <a:latin typeface="Gill Sans MT" panose="020B0502020104020203" pitchFamily="34" charset="0"/>
              </a:rPr>
              <a:t>Summer Two - Week 1</a:t>
            </a:r>
          </a:p>
          <a:p>
            <a:endParaRPr lang="en-GB" sz="9600" dirty="0">
              <a:solidFill>
                <a:srgbClr val="FF0000"/>
              </a:solidFill>
              <a:latin typeface="Gill Sans MT" panose="020B0502020104020203"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2911" y="1311125"/>
            <a:ext cx="1940900" cy="1946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116632" y="2492896"/>
            <a:ext cx="6102877" cy="2185214"/>
          </a:xfrm>
          <a:prstGeom prst="rect">
            <a:avLst/>
          </a:prstGeom>
          <a:noFill/>
        </p:spPr>
        <p:txBody>
          <a:bodyPr wrap="square" rtlCol="0">
            <a:spAutoFit/>
          </a:bodyPr>
          <a:lstStyle/>
          <a:p>
            <a:pPr algn="ctr"/>
            <a:r>
              <a:rPr lang="en-GB" sz="1600" dirty="0">
                <a:latin typeface="Gill Sans MT" panose="020B0502020104020203" pitchFamily="34" charset="0"/>
              </a:rPr>
              <a:t>The Six Strands </a:t>
            </a:r>
          </a:p>
          <a:p>
            <a:pPr algn="ctr"/>
            <a:endParaRPr lang="en-GB" sz="1600" dirty="0">
              <a:solidFill>
                <a:srgbClr val="00B050"/>
              </a:solidFill>
              <a:latin typeface="Gill Sans MT" panose="020B0502020104020203" pitchFamily="34" charset="0"/>
            </a:endParaRPr>
          </a:p>
          <a:p>
            <a:pPr algn="ctr"/>
            <a:r>
              <a:rPr lang="en-GB" sz="1600" dirty="0">
                <a:solidFill>
                  <a:srgbClr val="00B050"/>
                </a:solidFill>
                <a:latin typeface="Gill Sans MT" panose="020B0502020104020203" pitchFamily="34" charset="0"/>
              </a:rPr>
              <a:t>Boundaries</a:t>
            </a:r>
            <a:r>
              <a:rPr lang="en-GB" sz="1600" dirty="0">
                <a:latin typeface="Gill Sans MT" panose="020B0502020104020203" pitchFamily="34" charset="0"/>
              </a:rPr>
              <a:t>, </a:t>
            </a:r>
            <a:r>
              <a:rPr lang="en-GB" sz="1600" dirty="0">
                <a:solidFill>
                  <a:srgbClr val="7030A0"/>
                </a:solidFill>
                <a:latin typeface="Gill Sans MT" panose="020B0502020104020203" pitchFamily="34" charset="0"/>
              </a:rPr>
              <a:t>Resilience</a:t>
            </a:r>
            <a:r>
              <a:rPr lang="en-GB" sz="1600" dirty="0">
                <a:latin typeface="Gill Sans MT" panose="020B0502020104020203" pitchFamily="34" charset="0"/>
              </a:rPr>
              <a:t>, </a:t>
            </a:r>
            <a:r>
              <a:rPr lang="en-GB" sz="1600" dirty="0">
                <a:solidFill>
                  <a:srgbClr val="00B0F0"/>
                </a:solidFill>
                <a:latin typeface="Gill Sans MT" panose="020B0502020104020203" pitchFamily="34" charset="0"/>
              </a:rPr>
              <a:t>Focus</a:t>
            </a:r>
            <a:r>
              <a:rPr lang="en-GB" sz="1600" dirty="0">
                <a:latin typeface="Gill Sans MT" panose="020B0502020104020203" pitchFamily="34" charset="0"/>
              </a:rPr>
              <a:t>, </a:t>
            </a:r>
            <a:r>
              <a:rPr lang="en-GB" sz="1600" dirty="0">
                <a:solidFill>
                  <a:srgbClr val="C00000"/>
                </a:solidFill>
                <a:latin typeface="Gill Sans MT" panose="020B0502020104020203" pitchFamily="34" charset="0"/>
              </a:rPr>
              <a:t>Respect</a:t>
            </a:r>
            <a:r>
              <a:rPr lang="en-GB" sz="1600" dirty="0">
                <a:latin typeface="Gill Sans MT" panose="020B0502020104020203" pitchFamily="34" charset="0"/>
              </a:rPr>
              <a:t>, </a:t>
            </a:r>
          </a:p>
          <a:p>
            <a:pPr algn="ctr"/>
            <a:r>
              <a:rPr lang="en-GB" sz="1600" dirty="0">
                <a:solidFill>
                  <a:srgbClr val="FF0066"/>
                </a:solidFill>
                <a:latin typeface="Gill Sans MT" panose="020B0502020104020203" pitchFamily="34" charset="0"/>
              </a:rPr>
              <a:t>Self Regulation</a:t>
            </a:r>
            <a:r>
              <a:rPr lang="en-GB" sz="1600" dirty="0">
                <a:latin typeface="Gill Sans MT" panose="020B0502020104020203" pitchFamily="34" charset="0"/>
              </a:rPr>
              <a:t>, </a:t>
            </a:r>
            <a:r>
              <a:rPr lang="en-GB" sz="1600" dirty="0">
                <a:solidFill>
                  <a:srgbClr val="FFC000"/>
                </a:solidFill>
                <a:latin typeface="Gill Sans MT" panose="020B0502020104020203" pitchFamily="34" charset="0"/>
              </a:rPr>
              <a:t>Independence</a:t>
            </a:r>
          </a:p>
          <a:p>
            <a:pPr algn="ctr"/>
            <a:endParaRPr lang="en-GB" sz="1600" dirty="0">
              <a:latin typeface="Gill Sans MT" panose="020B0502020104020203" pitchFamily="34" charset="0"/>
            </a:endParaRPr>
          </a:p>
          <a:p>
            <a:pPr algn="ctr"/>
            <a:r>
              <a:rPr lang="en-GB" sz="1600" dirty="0">
                <a:latin typeface="Gill Sans MT" panose="020B0502020104020203" pitchFamily="34" charset="0"/>
              </a:rPr>
              <a:t>Our School Values</a:t>
            </a:r>
          </a:p>
          <a:p>
            <a:pPr algn="ctr"/>
            <a:r>
              <a:rPr lang="en-GB" sz="1600" dirty="0">
                <a:solidFill>
                  <a:srgbClr val="FFC000"/>
                </a:solidFill>
                <a:latin typeface="Gill Sans MT" panose="020B0502020104020203" pitchFamily="34" charset="0"/>
              </a:rPr>
              <a:t>Love</a:t>
            </a:r>
            <a:r>
              <a:rPr lang="en-GB" sz="1600" dirty="0">
                <a:latin typeface="Gill Sans MT" panose="020B0502020104020203" pitchFamily="34" charset="0"/>
              </a:rPr>
              <a:t>, </a:t>
            </a:r>
            <a:r>
              <a:rPr lang="en-GB" sz="1600" dirty="0">
                <a:solidFill>
                  <a:srgbClr val="FF0000"/>
                </a:solidFill>
                <a:latin typeface="Gill Sans MT" panose="020B0502020104020203" pitchFamily="34" charset="0"/>
              </a:rPr>
              <a:t>Courage</a:t>
            </a:r>
            <a:r>
              <a:rPr lang="en-GB" sz="1600" dirty="0">
                <a:latin typeface="Gill Sans MT" panose="020B0502020104020203" pitchFamily="34" charset="0"/>
              </a:rPr>
              <a:t> and </a:t>
            </a:r>
            <a:r>
              <a:rPr lang="en-GB" sz="1600" dirty="0">
                <a:solidFill>
                  <a:srgbClr val="7030A0"/>
                </a:solidFill>
                <a:latin typeface="Gill Sans MT" panose="020B0502020104020203" pitchFamily="34" charset="0"/>
              </a:rPr>
              <a:t>Respect</a:t>
            </a:r>
          </a:p>
          <a:p>
            <a:pPr algn="ctr"/>
            <a:endParaRPr lang="en-GB" sz="2400" dirty="0">
              <a:latin typeface="Gill Sans MT" panose="020B0502020104020203" pitchFamily="34" charset="0"/>
            </a:endParaRPr>
          </a:p>
        </p:txBody>
      </p:sp>
      <p:sp>
        <p:nvSpPr>
          <p:cNvPr id="11" name="TextBox 10">
            <a:extLst>
              <a:ext uri="{FF2B5EF4-FFF2-40B4-BE49-F238E27FC236}">
                <a16:creationId xmlns:a16="http://schemas.microsoft.com/office/drawing/2014/main" id="{296534F3-FA8F-467F-B9E2-CACB018CCA4E}"/>
              </a:ext>
            </a:extLst>
          </p:cNvPr>
          <p:cNvSpPr txBox="1"/>
          <p:nvPr/>
        </p:nvSpPr>
        <p:spPr>
          <a:xfrm>
            <a:off x="467544" y="4437112"/>
            <a:ext cx="4104456" cy="1077218"/>
          </a:xfrm>
          <a:prstGeom prst="rect">
            <a:avLst/>
          </a:prstGeom>
          <a:noFill/>
        </p:spPr>
        <p:txBody>
          <a:bodyPr wrap="square" rtlCol="0">
            <a:spAutoFit/>
          </a:bodyPr>
          <a:lstStyle/>
          <a:p>
            <a:r>
              <a:rPr lang="en-GB" sz="3200" i="1" dirty="0">
                <a:highlight>
                  <a:srgbClr val="FFFF00"/>
                </a:highlight>
              </a:rPr>
              <a:t>Think as you come in and sit silently……..</a:t>
            </a:r>
          </a:p>
        </p:txBody>
      </p:sp>
      <p:pic>
        <p:nvPicPr>
          <p:cNvPr id="6" name="Picture 5">
            <a:extLst>
              <a:ext uri="{FF2B5EF4-FFF2-40B4-BE49-F238E27FC236}">
                <a16:creationId xmlns:a16="http://schemas.microsoft.com/office/drawing/2014/main" id="{A34FDCB5-195D-46F7-A075-A8FEEDF59E0A}"/>
              </a:ext>
            </a:extLst>
          </p:cNvPr>
          <p:cNvPicPr>
            <a:picLocks noChangeAspect="1"/>
          </p:cNvPicPr>
          <p:nvPr/>
        </p:nvPicPr>
        <p:blipFill>
          <a:blip r:embed="rId3"/>
          <a:stretch>
            <a:fillRect/>
          </a:stretch>
        </p:blipFill>
        <p:spPr>
          <a:xfrm>
            <a:off x="4805121" y="3721721"/>
            <a:ext cx="4048690" cy="2705478"/>
          </a:xfrm>
          <a:prstGeom prst="rect">
            <a:avLst/>
          </a:prstGeom>
        </p:spPr>
      </p:pic>
    </p:spTree>
    <p:extLst>
      <p:ext uri="{BB962C8B-B14F-4D97-AF65-F5344CB8AC3E}">
        <p14:creationId xmlns:p14="http://schemas.microsoft.com/office/powerpoint/2010/main" val="3618766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600" dirty="0">
                <a:solidFill>
                  <a:srgbClr val="0070C0"/>
                </a:solidFill>
                <a:latin typeface="Gill Sans MT" panose="020B0502020104020203" pitchFamily="34" charset="0"/>
              </a:rPr>
              <a:t>Candle Prayer</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74638"/>
            <a:ext cx="1440160" cy="144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3568" y="1988840"/>
            <a:ext cx="7704856" cy="4524315"/>
          </a:xfrm>
          <a:prstGeom prst="rect">
            <a:avLst/>
          </a:prstGeom>
          <a:noFill/>
        </p:spPr>
        <p:txBody>
          <a:bodyPr wrap="square" rtlCol="0">
            <a:spAutoFit/>
          </a:bodyPr>
          <a:lstStyle/>
          <a:p>
            <a:r>
              <a:rPr lang="en-GB" sz="3600" dirty="0">
                <a:latin typeface="Gill Sans MT" panose="020B0502020104020203" pitchFamily="34" charset="0"/>
              </a:rPr>
              <a:t>Dear Lord Jesus</a:t>
            </a:r>
          </a:p>
          <a:p>
            <a:r>
              <a:rPr lang="en-GB" sz="3600" dirty="0">
                <a:latin typeface="Gill Sans MT" panose="020B0502020104020203" pitchFamily="34" charset="0"/>
              </a:rPr>
              <a:t>We light this candle to remind us</a:t>
            </a:r>
          </a:p>
          <a:p>
            <a:r>
              <a:rPr lang="en-GB" sz="3600" dirty="0">
                <a:latin typeface="Gill Sans MT" panose="020B0502020104020203" pitchFamily="34" charset="0"/>
              </a:rPr>
              <a:t>That you are the light of the world.</a:t>
            </a:r>
          </a:p>
          <a:p>
            <a:r>
              <a:rPr lang="en-GB" sz="3600" dirty="0">
                <a:latin typeface="Gill Sans MT" panose="020B0502020104020203" pitchFamily="34" charset="0"/>
              </a:rPr>
              <a:t>As we come together now</a:t>
            </a:r>
          </a:p>
          <a:p>
            <a:r>
              <a:rPr lang="en-GB" sz="3600" dirty="0">
                <a:latin typeface="Gill Sans MT" panose="020B0502020104020203" pitchFamily="34" charset="0"/>
              </a:rPr>
              <a:t>To pray and to praise</a:t>
            </a:r>
          </a:p>
          <a:p>
            <a:r>
              <a:rPr lang="en-GB" sz="3600" dirty="0">
                <a:latin typeface="Gill Sans MT" panose="020B0502020104020203" pitchFamily="34" charset="0"/>
              </a:rPr>
              <a:t>May we remove all darkness</a:t>
            </a:r>
          </a:p>
          <a:p>
            <a:r>
              <a:rPr lang="en-GB" sz="3600" dirty="0">
                <a:latin typeface="Gill Sans MT" panose="020B0502020104020203" pitchFamily="34" charset="0"/>
              </a:rPr>
              <a:t>From our hearts and minds.</a:t>
            </a:r>
          </a:p>
          <a:p>
            <a:r>
              <a:rPr lang="en-GB" sz="3600" dirty="0">
                <a:latin typeface="Gill Sans MT" panose="020B0502020104020203" pitchFamily="34" charset="0"/>
              </a:rPr>
              <a:t>Amen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3132" y="4049113"/>
            <a:ext cx="1983668" cy="246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312" y="188640"/>
            <a:ext cx="1554162"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1143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8CFFB3-1178-4209-8597-C74531AF594A}"/>
              </a:ext>
            </a:extLst>
          </p:cNvPr>
          <p:cNvPicPr>
            <a:picLocks noChangeAspect="1"/>
          </p:cNvPicPr>
          <p:nvPr/>
        </p:nvPicPr>
        <p:blipFill>
          <a:blip r:embed="rId2"/>
          <a:stretch>
            <a:fillRect/>
          </a:stretch>
        </p:blipFill>
        <p:spPr>
          <a:xfrm>
            <a:off x="323434" y="349817"/>
            <a:ext cx="4907726" cy="3446853"/>
          </a:xfrm>
          <a:prstGeom prst="rect">
            <a:avLst/>
          </a:prstGeom>
        </p:spPr>
      </p:pic>
      <p:pic>
        <p:nvPicPr>
          <p:cNvPr id="5" name="Picture 4">
            <a:extLst>
              <a:ext uri="{FF2B5EF4-FFF2-40B4-BE49-F238E27FC236}">
                <a16:creationId xmlns:a16="http://schemas.microsoft.com/office/drawing/2014/main" id="{88DE57B6-ED87-4B74-A569-A989E0C68EFF}"/>
              </a:ext>
            </a:extLst>
          </p:cNvPr>
          <p:cNvPicPr>
            <a:picLocks noChangeAspect="1"/>
          </p:cNvPicPr>
          <p:nvPr/>
        </p:nvPicPr>
        <p:blipFill>
          <a:blip r:embed="rId3"/>
          <a:stretch>
            <a:fillRect/>
          </a:stretch>
        </p:blipFill>
        <p:spPr>
          <a:xfrm>
            <a:off x="4688223" y="1742728"/>
            <a:ext cx="4060241" cy="4782616"/>
          </a:xfrm>
          <a:prstGeom prst="rect">
            <a:avLst/>
          </a:prstGeom>
        </p:spPr>
      </p:pic>
      <p:sp>
        <p:nvSpPr>
          <p:cNvPr id="6" name="TextBox 5">
            <a:extLst>
              <a:ext uri="{FF2B5EF4-FFF2-40B4-BE49-F238E27FC236}">
                <a16:creationId xmlns:a16="http://schemas.microsoft.com/office/drawing/2014/main" id="{F518E9F6-BA7F-4F6D-B4B9-09EEFC61B0FA}"/>
              </a:ext>
            </a:extLst>
          </p:cNvPr>
          <p:cNvSpPr txBox="1"/>
          <p:nvPr/>
        </p:nvSpPr>
        <p:spPr>
          <a:xfrm>
            <a:off x="5220072" y="349817"/>
            <a:ext cx="3384376" cy="923330"/>
          </a:xfrm>
          <a:prstGeom prst="rect">
            <a:avLst/>
          </a:prstGeom>
          <a:noFill/>
        </p:spPr>
        <p:txBody>
          <a:bodyPr wrap="square" rtlCol="0">
            <a:spAutoFit/>
          </a:bodyPr>
          <a:lstStyle/>
          <a:p>
            <a:r>
              <a:rPr lang="en-GB" dirty="0"/>
              <a:t>Equalities Act 2010 aims to protect people from discrimination. </a:t>
            </a:r>
          </a:p>
        </p:txBody>
      </p:sp>
    </p:spTree>
    <p:extLst>
      <p:ext uri="{BB962C8B-B14F-4D97-AF65-F5344CB8AC3E}">
        <p14:creationId xmlns:p14="http://schemas.microsoft.com/office/powerpoint/2010/main" val="1684320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36C347-57C1-4355-AE7A-DE0ADD4EDF8D}"/>
              </a:ext>
            </a:extLst>
          </p:cNvPr>
          <p:cNvPicPr>
            <a:picLocks noChangeAspect="1"/>
          </p:cNvPicPr>
          <p:nvPr/>
        </p:nvPicPr>
        <p:blipFill>
          <a:blip r:embed="rId2"/>
          <a:stretch>
            <a:fillRect/>
          </a:stretch>
        </p:blipFill>
        <p:spPr>
          <a:xfrm>
            <a:off x="1619672" y="476672"/>
            <a:ext cx="5497073" cy="4561064"/>
          </a:xfrm>
          <a:prstGeom prst="rect">
            <a:avLst/>
          </a:prstGeom>
        </p:spPr>
      </p:pic>
      <p:sp>
        <p:nvSpPr>
          <p:cNvPr id="3" name="TextBox 2">
            <a:extLst>
              <a:ext uri="{FF2B5EF4-FFF2-40B4-BE49-F238E27FC236}">
                <a16:creationId xmlns:a16="http://schemas.microsoft.com/office/drawing/2014/main" id="{F6D4227C-2C45-4780-B1D2-9B51981C3AB3}"/>
              </a:ext>
            </a:extLst>
          </p:cNvPr>
          <p:cNvSpPr txBox="1"/>
          <p:nvPr/>
        </p:nvSpPr>
        <p:spPr>
          <a:xfrm>
            <a:off x="467544" y="5692163"/>
            <a:ext cx="7776864" cy="369332"/>
          </a:xfrm>
          <a:prstGeom prst="rect">
            <a:avLst/>
          </a:prstGeom>
          <a:noFill/>
        </p:spPr>
        <p:txBody>
          <a:bodyPr wrap="square" rtlCol="0">
            <a:spAutoFit/>
          </a:bodyPr>
          <a:lstStyle/>
          <a:p>
            <a:r>
              <a:rPr lang="en-GB" dirty="0"/>
              <a:t>What No Outsiders book did you look at last half term? What was the message?</a:t>
            </a:r>
          </a:p>
        </p:txBody>
      </p:sp>
    </p:spTree>
    <p:extLst>
      <p:ext uri="{BB962C8B-B14F-4D97-AF65-F5344CB8AC3E}">
        <p14:creationId xmlns:p14="http://schemas.microsoft.com/office/powerpoint/2010/main" val="4035704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D62CF0C-0BAE-440E-80FE-0078831DFF4E}"/>
              </a:ext>
            </a:extLst>
          </p:cNvPr>
          <p:cNvSpPr txBox="1"/>
          <p:nvPr/>
        </p:nvSpPr>
        <p:spPr>
          <a:xfrm>
            <a:off x="107504" y="188640"/>
            <a:ext cx="8856984" cy="4585871"/>
          </a:xfrm>
          <a:prstGeom prst="rect">
            <a:avLst/>
          </a:prstGeom>
          <a:noFill/>
        </p:spPr>
        <p:txBody>
          <a:bodyPr wrap="square">
            <a:spAutoFit/>
          </a:bodyPr>
          <a:lstStyle/>
          <a:p>
            <a:r>
              <a:rPr lang="en-GB" sz="1600" dirty="0"/>
              <a:t>The photo shows Maggie </a:t>
            </a:r>
            <a:r>
              <a:rPr lang="en-GB" sz="1600" dirty="0" err="1"/>
              <a:t>Aderin</a:t>
            </a:r>
            <a:r>
              <a:rPr lang="en-GB" sz="1600" dirty="0"/>
              <a:t>- Pocock aged 7 and aged 55. Maggie is a scientist and she has designed many space instruments. She trained as a physicist and got a PhD in 1994. She was the first black woman to win a gold medal in the Physics News Award and currently hosts BBC's astronomy programme. </a:t>
            </a:r>
            <a:br>
              <a:rPr lang="en-GB" sz="1600" dirty="0"/>
            </a:br>
            <a:endParaRPr lang="en-GB" sz="1600" dirty="0"/>
          </a:p>
          <a:p>
            <a:r>
              <a:rPr lang="en-GB" sz="1600" dirty="0"/>
              <a:t>The photo was for Maggie's Nigerian passport: "I didn't feel as if I belonged anywhere. I didn't speak any Nigerian language and I had never been there, but at the same time I didn't fit in the UK. I was black and living in Camden so, at school, students would say things like, "Go home."</a:t>
            </a:r>
          </a:p>
          <a:p>
            <a:br>
              <a:rPr lang="en-GB" sz="1600" dirty="0"/>
            </a:br>
            <a:endParaRPr lang="en-GB" sz="1600" dirty="0"/>
          </a:p>
          <a:p>
            <a:r>
              <a:rPr lang="en-GB" sz="1600" dirty="0"/>
              <a:t>As a child, Maggie developed a love of space: "I realised that when you look at earth from space, you don't see barriers or division - you just see the planet. That was really appealing to me as a child."</a:t>
            </a:r>
          </a:p>
          <a:p>
            <a:br>
              <a:rPr lang="en-GB" sz="1600" dirty="0"/>
            </a:br>
            <a:endParaRPr lang="en-GB" sz="1600" dirty="0"/>
          </a:p>
          <a:p>
            <a:r>
              <a:rPr lang="en-GB" sz="1600" dirty="0"/>
              <a:t>"Star Trek was about people from all over the world, including aliens like Spock, going on adventures and working together in harmony. The United Federation of Planets sounded fantastic and inspired to me. When you are spacefaring none of the things that divide us matter; we are all just humanity."</a:t>
            </a:r>
          </a:p>
          <a:p>
            <a:br>
              <a:rPr lang="en-GB" dirty="0"/>
            </a:br>
            <a:endParaRPr lang="en-GB" dirty="0"/>
          </a:p>
        </p:txBody>
      </p:sp>
      <p:pic>
        <p:nvPicPr>
          <p:cNvPr id="4" name="Picture 3">
            <a:extLst>
              <a:ext uri="{FF2B5EF4-FFF2-40B4-BE49-F238E27FC236}">
                <a16:creationId xmlns:a16="http://schemas.microsoft.com/office/drawing/2014/main" id="{2825A9BB-20DF-45C6-84ED-B9E36D1DC604}"/>
              </a:ext>
            </a:extLst>
          </p:cNvPr>
          <p:cNvPicPr>
            <a:picLocks noChangeAspect="1"/>
          </p:cNvPicPr>
          <p:nvPr/>
        </p:nvPicPr>
        <p:blipFill>
          <a:blip r:embed="rId2"/>
          <a:stretch>
            <a:fillRect/>
          </a:stretch>
        </p:blipFill>
        <p:spPr>
          <a:xfrm>
            <a:off x="5076056" y="4293096"/>
            <a:ext cx="3256007" cy="2172306"/>
          </a:xfrm>
          <a:prstGeom prst="rect">
            <a:avLst/>
          </a:prstGeom>
        </p:spPr>
      </p:pic>
    </p:spTree>
    <p:extLst>
      <p:ext uri="{BB962C8B-B14F-4D97-AF65-F5344CB8AC3E}">
        <p14:creationId xmlns:p14="http://schemas.microsoft.com/office/powerpoint/2010/main" val="400725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E65100-8AEC-40B7-8A00-A53622FB1938}"/>
              </a:ext>
            </a:extLst>
          </p:cNvPr>
          <p:cNvSpPr txBox="1"/>
          <p:nvPr/>
        </p:nvSpPr>
        <p:spPr>
          <a:xfrm>
            <a:off x="683568" y="476672"/>
            <a:ext cx="7308304" cy="5693866"/>
          </a:xfrm>
          <a:prstGeom prst="rect">
            <a:avLst/>
          </a:prstGeom>
          <a:noFill/>
        </p:spPr>
        <p:txBody>
          <a:bodyPr wrap="square">
            <a:spAutoFit/>
          </a:bodyPr>
          <a:lstStyle/>
          <a:p>
            <a:r>
              <a:rPr lang="en-GB" sz="1400" dirty="0"/>
              <a:t>Maggie had a childhood full of change; she went to 13 different schools which was a challenge for her, but this mad her resilient; "As an adult I'm comfortable  walking in to any space and thinking, "OK, how am I going to blend in here?"</a:t>
            </a:r>
          </a:p>
          <a:p>
            <a:endParaRPr lang="en-GB" sz="1400" dirty="0"/>
          </a:p>
          <a:p>
            <a:r>
              <a:rPr lang="en-GB" sz="1400" dirty="0"/>
              <a:t>When she was studying for her PhD, Maggie was in a group of 200 students where there were only 5 women and one other black person. "I became used to entering a room and thinking, 'Oh I'm the only Black person or woman here' When you have a common cause - space - that sense of difference often goes away. As my career progressed and I became a project manager, I was able to demonstrate that I am capable. I am not an alien."</a:t>
            </a:r>
          </a:p>
          <a:p>
            <a:r>
              <a:rPr lang="en-GB" sz="1400" dirty="0"/>
              <a:t> </a:t>
            </a:r>
          </a:p>
          <a:p>
            <a:r>
              <a:rPr lang="en-GB" sz="1400" dirty="0"/>
              <a:t>Maggie also has dyslexia, and maybe ADHD, although she didn't know this for a long time. While working at the Ministry of Defence, she struggled to write reports and couldn't understand how her colleagues got them done so quickly. "These set backs didn't deter me from my ambition. Every step, no matter how hard, got me closer to my crazy goal of getting in to space. so I could learn what's out there. I might not have role models in the science world who looked like me but I had strong, larger than life people like my sisters and my mum who always lifted me up and drive me forward."</a:t>
            </a:r>
          </a:p>
          <a:p>
            <a:endParaRPr lang="en-GB" sz="1400" dirty="0"/>
          </a:p>
          <a:p>
            <a:r>
              <a:rPr lang="en-GB" sz="1400" dirty="0"/>
              <a:t>"If I have a hard day I look at the moon and it makes me feel better. It's vast and wide and glorious. It's not as though you look up and all your problems go away, but it's important o realise that we are all part of something amazing."</a:t>
            </a:r>
          </a:p>
          <a:p>
            <a:endParaRPr lang="en-GB" sz="1400" dirty="0"/>
          </a:p>
          <a:p>
            <a:r>
              <a:rPr lang="en-GB" sz="1400" dirty="0"/>
              <a:t>"I remember being underestimated as a child. I wish I could go back to that little Maggie and say, "You can do it. You have the biggest dream and you have the potential." That's what I tell kids today whenever I meet them; "Reach for the stars, have a crazy dream and lets see where it takes you."</a:t>
            </a:r>
          </a:p>
        </p:txBody>
      </p:sp>
    </p:spTree>
    <p:extLst>
      <p:ext uri="{BB962C8B-B14F-4D97-AF65-F5344CB8AC3E}">
        <p14:creationId xmlns:p14="http://schemas.microsoft.com/office/powerpoint/2010/main" val="1567684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2491F6C-D71E-4AFE-9F1F-60A0E78E1E83}"/>
              </a:ext>
            </a:extLst>
          </p:cNvPr>
          <p:cNvSpPr txBox="1"/>
          <p:nvPr/>
        </p:nvSpPr>
        <p:spPr>
          <a:xfrm>
            <a:off x="215516" y="764704"/>
            <a:ext cx="8712968" cy="6001643"/>
          </a:xfrm>
          <a:prstGeom prst="rect">
            <a:avLst/>
          </a:prstGeom>
          <a:noFill/>
        </p:spPr>
        <p:txBody>
          <a:bodyPr wrap="square">
            <a:spAutoFit/>
          </a:bodyPr>
          <a:lstStyle/>
          <a:p>
            <a:pPr algn="l"/>
            <a:r>
              <a:rPr lang="en-GB" sz="1600" b="0" i="0" dirty="0">
                <a:solidFill>
                  <a:srgbClr val="FF0000"/>
                </a:solidFill>
                <a:effectLst/>
                <a:latin typeface="Arial" panose="020B0604020202020204" pitchFamily="34" charset="0"/>
              </a:rPr>
              <a:t>-what is a Physicist?</a:t>
            </a:r>
          </a:p>
          <a:p>
            <a:pPr algn="l"/>
            <a:r>
              <a:rPr lang="en-GB" sz="1600" b="0" i="0" dirty="0">
                <a:solidFill>
                  <a:srgbClr val="222222"/>
                </a:solidFill>
                <a:effectLst/>
                <a:latin typeface="Arial" panose="020B0604020202020204" pitchFamily="34" charset="0"/>
              </a:rPr>
              <a:t>- </a:t>
            </a:r>
            <a:r>
              <a:rPr lang="en-GB" sz="1600" b="0" i="0" dirty="0">
                <a:solidFill>
                  <a:srgbClr val="00B050"/>
                </a:solidFill>
                <a:effectLst/>
                <a:latin typeface="Arial" panose="020B0604020202020204" pitchFamily="34" charset="0"/>
              </a:rPr>
              <a:t>What do you think 7 year old Maggie would think about 55 year old Maggie?</a:t>
            </a:r>
          </a:p>
          <a:p>
            <a:pPr algn="l"/>
            <a:r>
              <a:rPr lang="en-GB" sz="1600" b="0" i="0" dirty="0">
                <a:solidFill>
                  <a:srgbClr val="222222"/>
                </a:solidFill>
                <a:effectLst/>
                <a:latin typeface="Arial" panose="020B0604020202020204" pitchFamily="34" charset="0"/>
              </a:rPr>
              <a:t>- </a:t>
            </a:r>
            <a:r>
              <a:rPr lang="en-GB" sz="1600" b="0" i="0" dirty="0">
                <a:solidFill>
                  <a:srgbClr val="00B0F0"/>
                </a:solidFill>
                <a:effectLst/>
                <a:latin typeface="Arial" panose="020B0604020202020204" pitchFamily="34" charset="0"/>
              </a:rPr>
              <a:t>Why didn't Maggie feel she belonged anywhere as a child, how did children her school affect her?</a:t>
            </a:r>
          </a:p>
          <a:p>
            <a:pPr algn="l"/>
            <a:r>
              <a:rPr lang="en-GB" sz="1600" b="0" i="0" dirty="0">
                <a:solidFill>
                  <a:srgbClr val="222222"/>
                </a:solidFill>
                <a:effectLst/>
                <a:latin typeface="Arial" panose="020B0604020202020204" pitchFamily="34" charset="0"/>
              </a:rPr>
              <a:t>- </a:t>
            </a:r>
            <a:r>
              <a:rPr lang="en-GB" sz="1600" b="0" i="0" dirty="0">
                <a:solidFill>
                  <a:srgbClr val="FF0000"/>
                </a:solidFill>
                <a:effectLst/>
                <a:latin typeface="Arial" panose="020B0604020202020204" pitchFamily="34" charset="0"/>
              </a:rPr>
              <a:t>what do we say about different race and belonging at our school?</a:t>
            </a:r>
          </a:p>
          <a:p>
            <a:pPr algn="l"/>
            <a:r>
              <a:rPr lang="en-GB" sz="1600" b="0" i="0" dirty="0">
                <a:solidFill>
                  <a:srgbClr val="00B0F0"/>
                </a:solidFill>
                <a:effectLst/>
                <a:latin typeface="Arial" panose="020B0604020202020204" pitchFamily="34" charset="0"/>
              </a:rPr>
              <a:t>- "I realised that when you look at earth from space, you don't see barriers or division - you just see the planet. That was really appealing to me as a child." - why do you think this appealed to Maggie?</a:t>
            </a:r>
          </a:p>
          <a:p>
            <a:pPr algn="l"/>
            <a:r>
              <a:rPr lang="en-GB" sz="1600" b="0" i="0" dirty="0">
                <a:solidFill>
                  <a:srgbClr val="00B050"/>
                </a:solidFill>
                <a:effectLst/>
                <a:latin typeface="Arial" panose="020B0604020202020204" pitchFamily="34" charset="0"/>
              </a:rPr>
              <a:t>- Do you think Maggie worried about being the only woman or the only Black person in a room of 200 students? What would you say to her? </a:t>
            </a:r>
          </a:p>
          <a:p>
            <a:pPr algn="l"/>
            <a:r>
              <a:rPr lang="en-GB" sz="1600" b="0" i="0" dirty="0">
                <a:solidFill>
                  <a:srgbClr val="222222"/>
                </a:solidFill>
                <a:effectLst/>
                <a:latin typeface="Arial" panose="020B0604020202020204" pitchFamily="34" charset="0"/>
              </a:rPr>
              <a:t>- "When you are spacefaring none of the things that divide us matter; we are all just humanity." what does this mean?</a:t>
            </a:r>
          </a:p>
          <a:p>
            <a:pPr algn="l"/>
            <a:r>
              <a:rPr lang="en-GB" sz="1600" b="0" i="0" dirty="0">
                <a:solidFill>
                  <a:srgbClr val="00B0F0"/>
                </a:solidFill>
                <a:effectLst/>
                <a:latin typeface="Arial" panose="020B0604020202020204" pitchFamily="34" charset="0"/>
              </a:rPr>
              <a:t>- "As an adult I'm comfortable  walking in to any space and thinking, "OK, how am I going to blend in here?" Is it better to blend in or stand out? What are the arguments for both? Is blending in a useful skill to have or not?</a:t>
            </a:r>
          </a:p>
          <a:p>
            <a:pPr algn="l"/>
            <a:r>
              <a:rPr lang="en-GB" sz="1600" b="0" i="0" dirty="0">
                <a:solidFill>
                  <a:srgbClr val="00B050"/>
                </a:solidFill>
                <a:effectLst/>
                <a:latin typeface="Arial" panose="020B0604020202020204" pitchFamily="34" charset="0"/>
              </a:rPr>
              <a:t>- "I might not have role models in the science world who looked like me but I had strong, larger than life people like my sisters and my mum who always lifted me up and drive me forward." discuss the importance of role models - Maggie didn't have any and she still achieved so do we need them?</a:t>
            </a:r>
          </a:p>
          <a:p>
            <a:pPr algn="l"/>
            <a:r>
              <a:rPr lang="en-GB" sz="1600" b="0" i="0" dirty="0">
                <a:solidFill>
                  <a:srgbClr val="222222"/>
                </a:solidFill>
                <a:effectLst/>
                <a:latin typeface="Arial" panose="020B0604020202020204" pitchFamily="34" charset="0"/>
              </a:rPr>
              <a:t>- "we are all part of something amazing." What does Maggie mean by this?</a:t>
            </a:r>
          </a:p>
          <a:p>
            <a:pPr algn="l"/>
            <a:r>
              <a:rPr lang="en-GB" sz="1600" b="0" i="0" dirty="0">
                <a:solidFill>
                  <a:srgbClr val="222222"/>
                </a:solidFill>
                <a:effectLst/>
                <a:latin typeface="Arial" panose="020B0604020202020204" pitchFamily="34" charset="0"/>
              </a:rPr>
              <a:t>- </a:t>
            </a:r>
            <a:r>
              <a:rPr lang="en-GB" sz="1600" b="0" i="0" dirty="0">
                <a:solidFill>
                  <a:schemeClr val="accent4">
                    <a:lumMod val="75000"/>
                  </a:schemeClr>
                </a:solidFill>
                <a:effectLst/>
                <a:latin typeface="Arial" panose="020B0604020202020204" pitchFamily="34" charset="0"/>
              </a:rPr>
              <a:t>What can we learn from Maggie?</a:t>
            </a:r>
          </a:p>
          <a:p>
            <a:pPr algn="l"/>
            <a:r>
              <a:rPr lang="en-GB" sz="1600" b="0" i="0" dirty="0">
                <a:solidFill>
                  <a:srgbClr val="222222"/>
                </a:solidFill>
                <a:effectLst/>
                <a:latin typeface="Arial" panose="020B0604020202020204" pitchFamily="34" charset="0"/>
              </a:rPr>
              <a:t>- </a:t>
            </a:r>
            <a:r>
              <a:rPr lang="en-GB" sz="1600" b="1" i="0" dirty="0">
                <a:solidFill>
                  <a:schemeClr val="accent6">
                    <a:lumMod val="75000"/>
                  </a:schemeClr>
                </a:solidFill>
                <a:effectLst/>
                <a:latin typeface="Arial" panose="020B0604020202020204" pitchFamily="34" charset="0"/>
              </a:rPr>
              <a:t>Why is this about No Outsiders?</a:t>
            </a:r>
          </a:p>
          <a:p>
            <a:pPr marL="285750" indent="-285750" algn="l">
              <a:buFontTx/>
              <a:buChar char="-"/>
            </a:pPr>
            <a:r>
              <a:rPr lang="en-GB" sz="1600" b="1" i="0" dirty="0">
                <a:solidFill>
                  <a:srgbClr val="FF0066"/>
                </a:solidFill>
                <a:effectLst/>
                <a:latin typeface="Arial" panose="020B0604020202020204" pitchFamily="34" charset="0"/>
              </a:rPr>
              <a:t>Which British Values are in this story?</a:t>
            </a:r>
          </a:p>
          <a:p>
            <a:pPr marL="285750" indent="-285750" algn="l">
              <a:buFontTx/>
              <a:buChar char="-"/>
            </a:pPr>
            <a:r>
              <a:rPr lang="en-GB" sz="1600" b="1" dirty="0">
                <a:solidFill>
                  <a:schemeClr val="tx2"/>
                </a:solidFill>
                <a:latin typeface="Arial" panose="020B0604020202020204" pitchFamily="34" charset="0"/>
              </a:rPr>
              <a:t>Which protected characteristics are covered in the story?</a:t>
            </a:r>
            <a:endParaRPr lang="en-GB" sz="1600" b="1" i="0" dirty="0">
              <a:solidFill>
                <a:schemeClr val="tx2"/>
              </a:solidFill>
              <a:effectLst/>
              <a:latin typeface="Arial" panose="020B0604020202020204" pitchFamily="34" charset="0"/>
            </a:endParaRPr>
          </a:p>
        </p:txBody>
      </p:sp>
    </p:spTree>
    <p:extLst>
      <p:ext uri="{BB962C8B-B14F-4D97-AF65-F5344CB8AC3E}">
        <p14:creationId xmlns:p14="http://schemas.microsoft.com/office/powerpoint/2010/main" val="2428648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07DB6E-86D8-4A77-888C-8F9E24A83C51}"/>
              </a:ext>
            </a:extLst>
          </p:cNvPr>
          <p:cNvPicPr>
            <a:picLocks noChangeAspect="1"/>
          </p:cNvPicPr>
          <p:nvPr/>
        </p:nvPicPr>
        <p:blipFill>
          <a:blip r:embed="rId2"/>
          <a:stretch>
            <a:fillRect/>
          </a:stretch>
        </p:blipFill>
        <p:spPr>
          <a:xfrm>
            <a:off x="0" y="439288"/>
            <a:ext cx="8878539" cy="2981741"/>
          </a:xfrm>
          <a:prstGeom prst="rect">
            <a:avLst/>
          </a:prstGeom>
        </p:spPr>
      </p:pic>
      <p:pic>
        <p:nvPicPr>
          <p:cNvPr id="3" name="Picture 2">
            <a:extLst>
              <a:ext uri="{FF2B5EF4-FFF2-40B4-BE49-F238E27FC236}">
                <a16:creationId xmlns:a16="http://schemas.microsoft.com/office/drawing/2014/main" id="{61C88A50-9628-46F4-9173-BAD85E6E8A2B}"/>
              </a:ext>
            </a:extLst>
          </p:cNvPr>
          <p:cNvPicPr>
            <a:picLocks noChangeAspect="1"/>
          </p:cNvPicPr>
          <p:nvPr/>
        </p:nvPicPr>
        <p:blipFill>
          <a:blip r:embed="rId3"/>
          <a:stretch>
            <a:fillRect/>
          </a:stretch>
        </p:blipFill>
        <p:spPr>
          <a:xfrm>
            <a:off x="327494" y="3197412"/>
            <a:ext cx="8223549" cy="3243831"/>
          </a:xfrm>
          <a:prstGeom prst="rect">
            <a:avLst/>
          </a:prstGeom>
        </p:spPr>
      </p:pic>
    </p:spTree>
    <p:extLst>
      <p:ext uri="{BB962C8B-B14F-4D97-AF65-F5344CB8AC3E}">
        <p14:creationId xmlns:p14="http://schemas.microsoft.com/office/powerpoint/2010/main" val="1333710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B2FE2-6A5E-478F-9043-525F1C775BF8}"/>
              </a:ext>
            </a:extLst>
          </p:cNvPr>
          <p:cNvSpPr>
            <a:spLocks noGrp="1"/>
          </p:cNvSpPr>
          <p:nvPr>
            <p:ph type="title"/>
          </p:nvPr>
        </p:nvSpPr>
        <p:spPr/>
        <p:txBody>
          <a:bodyPr/>
          <a:lstStyle/>
          <a:p>
            <a:r>
              <a:rPr lang="en-GB" sz="4400" dirty="0">
                <a:solidFill>
                  <a:schemeClr val="tx2">
                    <a:lumMod val="60000"/>
                    <a:lumOff val="40000"/>
                  </a:schemeClr>
                </a:solidFill>
                <a:latin typeface="Gill Sans MT" pitchFamily="34" charset="0"/>
              </a:rPr>
              <a:t>Our School Prayer</a:t>
            </a:r>
            <a:endParaRPr lang="en-GB" dirty="0"/>
          </a:p>
        </p:txBody>
      </p:sp>
      <p:sp>
        <p:nvSpPr>
          <p:cNvPr id="4" name="Content Placeholder 2">
            <a:extLst>
              <a:ext uri="{FF2B5EF4-FFF2-40B4-BE49-F238E27FC236}">
                <a16:creationId xmlns:a16="http://schemas.microsoft.com/office/drawing/2014/main" id="{B5873B5E-516F-4AB1-BF2B-A21704ACFDCC}"/>
              </a:ext>
            </a:extLst>
          </p:cNvPr>
          <p:cNvSpPr>
            <a:spLocks noGrp="1"/>
          </p:cNvSpPr>
          <p:nvPr>
            <p:ph idx="1"/>
          </p:nvPr>
        </p:nvSpPr>
        <p:spPr>
          <a:xfrm>
            <a:off x="-252536" y="1166018"/>
            <a:ext cx="8229600" cy="4525963"/>
          </a:xfrm>
        </p:spPr>
        <p:txBody>
          <a:bodyPr>
            <a:noAutofit/>
          </a:bodyPr>
          <a:lstStyle/>
          <a:p>
            <a:pPr marL="0" indent="0" algn="ctr">
              <a:buNone/>
            </a:pPr>
            <a:endParaRPr lang="en-GB" sz="2400" dirty="0">
              <a:latin typeface="Gill Sans MT" pitchFamily="34" charset="0"/>
            </a:endParaRPr>
          </a:p>
          <a:p>
            <a:pPr marL="0" indent="0" algn="ctr">
              <a:buNone/>
            </a:pPr>
            <a:r>
              <a:rPr lang="en-US" dirty="0">
                <a:latin typeface="Gill Sans MT" pitchFamily="34" charset="0"/>
              </a:rPr>
              <a:t>Father God, protect us,</a:t>
            </a:r>
            <a:endParaRPr lang="en-GB" dirty="0">
              <a:latin typeface="Gill Sans MT" pitchFamily="34" charset="0"/>
            </a:endParaRPr>
          </a:p>
          <a:p>
            <a:pPr marL="0" indent="0" algn="ctr">
              <a:buNone/>
            </a:pPr>
            <a:r>
              <a:rPr lang="en-US" dirty="0">
                <a:latin typeface="Gill Sans MT" pitchFamily="34" charset="0"/>
              </a:rPr>
              <a:t>Keep us safe at school each day.</a:t>
            </a:r>
            <a:endParaRPr lang="en-GB" dirty="0">
              <a:latin typeface="Gill Sans MT" pitchFamily="34" charset="0"/>
            </a:endParaRPr>
          </a:p>
          <a:p>
            <a:pPr marL="0" indent="0" algn="ctr">
              <a:buNone/>
            </a:pPr>
            <a:r>
              <a:rPr lang="en-US" dirty="0">
                <a:latin typeface="Gill Sans MT" pitchFamily="34" charset="0"/>
              </a:rPr>
              <a:t>Jesus Christ, be with us</a:t>
            </a:r>
            <a:endParaRPr lang="en-GB" dirty="0">
              <a:latin typeface="Gill Sans MT" pitchFamily="34" charset="0"/>
            </a:endParaRPr>
          </a:p>
          <a:p>
            <a:pPr marL="0" indent="0" algn="ctr">
              <a:buNone/>
            </a:pPr>
            <a:r>
              <a:rPr lang="en-US" dirty="0">
                <a:latin typeface="Gill Sans MT" pitchFamily="34" charset="0"/>
              </a:rPr>
              <a:t>in our work and in our play.</a:t>
            </a:r>
            <a:endParaRPr lang="en-GB" dirty="0">
              <a:latin typeface="Gill Sans MT" pitchFamily="34" charset="0"/>
            </a:endParaRPr>
          </a:p>
          <a:p>
            <a:pPr marL="0" indent="0" algn="ctr">
              <a:buNone/>
            </a:pPr>
            <a:r>
              <a:rPr lang="en-US" dirty="0">
                <a:latin typeface="Gill Sans MT" pitchFamily="34" charset="0"/>
              </a:rPr>
              <a:t>Holy Spirit, guide us,</a:t>
            </a:r>
            <a:endParaRPr lang="en-GB" dirty="0">
              <a:latin typeface="Gill Sans MT" pitchFamily="34" charset="0"/>
            </a:endParaRPr>
          </a:p>
          <a:p>
            <a:pPr marL="0" indent="0" algn="ctr">
              <a:buNone/>
            </a:pPr>
            <a:r>
              <a:rPr lang="en-US" dirty="0">
                <a:latin typeface="Gill Sans MT" pitchFamily="34" charset="0"/>
              </a:rPr>
              <a:t>Keep our hope and vision high.</a:t>
            </a:r>
            <a:endParaRPr lang="en-GB" dirty="0">
              <a:latin typeface="Gill Sans MT" pitchFamily="34" charset="0"/>
            </a:endParaRPr>
          </a:p>
          <a:p>
            <a:pPr marL="0" indent="0" algn="ctr">
              <a:buNone/>
            </a:pPr>
            <a:r>
              <a:rPr lang="en-US" dirty="0">
                <a:latin typeface="Gill Sans MT" pitchFamily="34" charset="0"/>
              </a:rPr>
              <a:t>Give us faith, fun and friendship</a:t>
            </a:r>
            <a:endParaRPr lang="en-GB" dirty="0">
              <a:latin typeface="Gill Sans MT" pitchFamily="34" charset="0"/>
            </a:endParaRPr>
          </a:p>
          <a:p>
            <a:pPr marL="0" indent="0" algn="ctr">
              <a:buNone/>
            </a:pPr>
            <a:r>
              <a:rPr lang="en-US" dirty="0">
                <a:latin typeface="Gill Sans MT" pitchFamily="34" charset="0"/>
              </a:rPr>
              <a:t>As we learn, love and fly.</a:t>
            </a:r>
            <a:endParaRPr lang="en-GB" dirty="0">
              <a:latin typeface="Gill Sans MT" pitchFamily="34" charset="0"/>
            </a:endParaRPr>
          </a:p>
          <a:p>
            <a:pPr marL="0" indent="0">
              <a:buNone/>
            </a:pPr>
            <a:endParaRPr lang="en-GB" sz="2400" dirty="0"/>
          </a:p>
        </p:txBody>
      </p:sp>
      <p:pic>
        <p:nvPicPr>
          <p:cNvPr id="5" name="Picture 4">
            <a:extLst>
              <a:ext uri="{FF2B5EF4-FFF2-40B4-BE49-F238E27FC236}">
                <a16:creationId xmlns:a16="http://schemas.microsoft.com/office/drawing/2014/main" id="{16A46E03-46CA-4CBF-9C58-816624109D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1579729"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B39F1556-132F-4302-A098-596CC04040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4344" y="1764019"/>
            <a:ext cx="2317440" cy="2780928"/>
          </a:xfrm>
          <a:prstGeom prst="rect">
            <a:avLst/>
          </a:prstGeom>
        </p:spPr>
      </p:pic>
    </p:spTree>
    <p:extLst>
      <p:ext uri="{BB962C8B-B14F-4D97-AF65-F5344CB8AC3E}">
        <p14:creationId xmlns:p14="http://schemas.microsoft.com/office/powerpoint/2010/main" val="42105537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1258</TotalTime>
  <Words>1120</Words>
  <Application>Microsoft Office PowerPoint</Application>
  <PresentationFormat>On-screen Show (4:3)</PresentationFormat>
  <Paragraphs>63</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Gill Sans MT</vt:lpstr>
      <vt:lpstr>Office Theme</vt:lpstr>
      <vt:lpstr>No Outsiders</vt:lpstr>
      <vt:lpstr>Candle Prayer</vt:lpstr>
      <vt:lpstr>PowerPoint Presentation</vt:lpstr>
      <vt:lpstr>PowerPoint Presentation</vt:lpstr>
      <vt:lpstr>PowerPoint Presentation</vt:lpstr>
      <vt:lpstr>PowerPoint Presentation</vt:lpstr>
      <vt:lpstr>PowerPoint Presentation</vt:lpstr>
      <vt:lpstr>PowerPoint Presentation</vt:lpstr>
      <vt:lpstr>Our School Prayer</vt:lpstr>
    </vt:vector>
  </TitlesOfParts>
  <Company>Hampshire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School Year</dc:title>
  <dc:creator>lstrong3</dc:creator>
  <cp:lastModifiedBy>G Havey</cp:lastModifiedBy>
  <cp:revision>61</cp:revision>
  <dcterms:created xsi:type="dcterms:W3CDTF">2014-09-10T08:10:22Z</dcterms:created>
  <dcterms:modified xsi:type="dcterms:W3CDTF">2024-06-03T06:43:07Z</dcterms:modified>
</cp:coreProperties>
</file>