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57" r:id="rId4"/>
    <p:sldId id="275" r:id="rId5"/>
    <p:sldId id="276" r:id="rId6"/>
    <p:sldId id="277" r:id="rId7"/>
    <p:sldId id="278" r:id="rId8"/>
    <p:sldId id="279" r:id="rId9"/>
    <p:sldId id="280" r:id="rId10"/>
    <p:sldId id="268" r:id="rId11"/>
    <p:sldId id="266" r:id="rId12"/>
    <p:sldId id="269" r:id="rId13"/>
    <p:sldId id="272" r:id="rId14"/>
    <p:sldId id="274" r:id="rId15"/>
    <p:sldId id="282" r:id="rId16"/>
    <p:sldId id="273" r:id="rId17"/>
    <p:sldId id="281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2834-A029-4573-B23A-3C2EDB0CA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D244-90B5-4B10-BF9D-6C71F2D53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9F856-2B84-4659-AD36-C226F492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63BF3-3346-4BDE-A99B-824606B8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1B1C5-E2A0-4A4D-879B-69C2F3E0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9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F144-8852-4CB2-A565-7223578B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73791-ED94-432B-AAEF-36CA41DC2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C17FC-ED6D-42DF-8984-A899BC46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0C920-CF41-4A4B-AD87-D5EC70E6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9450B-1D19-44BD-BC2E-53823E75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61712-0ED9-4463-B62A-101861D7E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717A7-02BD-4E14-866F-7B2018C5D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4500-24F1-4031-A46B-79321F66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084B4-E3C9-4B60-83A0-2A21E089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0C427-0C42-476D-9498-5C0022C7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2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9BDA-4457-4511-A95D-0EDE7CAE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D1DD1-EC21-4041-B28C-D1248A03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B6020-42FC-4E4F-845E-C962B8FA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1D17D-A8C4-4A57-B6EF-05533CD5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582DF-E126-4678-9D0E-B90A653E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7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2C88-B646-45AB-A783-EAFFF72C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0180B-4482-4CFD-A44A-1A2451B7D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A7C4D-D4A7-44DE-BBA1-30094674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AFEF5-CD18-4402-AD55-2F0AC51B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B4103-8CF3-49E1-A315-4C7C712A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4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146C-4D74-469E-8572-A2821A98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446D3-6CA3-467F-9F27-FB3F3C54A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0F5FD-310D-4251-A0F9-D3E98AA6D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1AA09-13F1-40BC-BA51-483EDDA4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CBC08-134E-4C4B-BC9A-886DC970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D48A5-1053-4D73-A5EE-D6925FC7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3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7BAB-90ED-44CA-BEA1-C09B19F2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DF9A7-30E3-4329-A8E8-FEA27C5CD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46EAF-CA13-42A1-8475-C88A31713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4068B-CDF7-4AAA-998E-E77E35DEC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99EA-CFF6-4019-B262-D62DD0900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EB731-A501-4855-A427-53675964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53242-01DE-40AA-ACDF-D9A4D039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5566F-FAF4-4F4A-BDDF-5F3D725E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1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AF02-7BEC-422A-9EEA-91CEB0D6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29D81-C0F5-4CC1-A2C6-A426406C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C98DD-600A-41D3-88D7-DE035871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31E3D-E2E2-43FF-B6F9-1FBED924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8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8622C-90A7-4658-A895-DD75B0D4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EA160-8C97-4EE4-9E9D-E0DE33BC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9620F-3519-49DE-81EC-637FD0B7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4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69D1-1380-45B4-8655-58F8556B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CF18C-0223-4339-9033-4CECF462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954D9-E0A8-45C4-8006-97524FAB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D7AE3-276C-47D1-BA25-5FF3E729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041A7-BF35-4DA2-A2F5-04D88BC8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30A9F-B950-4ED0-B30A-5EC3AB77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2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8BB7-F73F-442E-8719-190AB3AF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57FAB-69B9-4A89-8666-E90ED30AE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FA467-EE70-4E79-A073-B1D91FD33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E292E-8757-48D9-B068-679C2BEE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E802A-BD6C-46F6-BECB-7F9B23D8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D4694-7E34-4A03-8594-D08D9062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63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60BCA-9680-4A39-88EF-1E861629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FE589-91D8-415A-8145-16E5E5DAA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0611B-EEE2-4679-BAF5-6401017EA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A804A-24DF-44A8-BBF1-6FA03E503A9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29B62-C77F-4068-B862-3D6D76C56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61D0-C20E-488A-9DE9-0F4362D1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81FE-0D2C-4BFF-B1DF-9ACD1D702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39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.uk/url?sa=i&amp;rct=j&amp;q=&amp;esrc=s&amp;source=images&amp;cd=&amp;cad=rja&amp;uact=8&amp;ved=2ahUKEwjOuPyb4YfeAhVDExoKHUU4B28QjRx6BAgBEAU&amp;url=https://www.ikea.com/gb/en/products/decoration/candles-candle-holders/fenomen-unscented-block-candle-natural-art-80103283/&amp;psig=AOvVaw2LSgrtVfiZgIWLumcYJj-f&amp;ust=1539669284230432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bc.co.uk/news/uk-6785597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bc.co.uk/news/world-6785463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ing.com/videos/riverview/relatedvideo?&amp;q=ranjit+singh+bus+driver+video&amp;&amp;mid=965C6B2CC5D7A94C9871965C6B2CC5D7A94C9871&amp;&amp;FORM=VRDGAR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C4346-0751-48C6-B098-52B8B97B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95333" cy="1325563"/>
          </a:xfrm>
        </p:spPr>
        <p:txBody>
          <a:bodyPr/>
          <a:lstStyle/>
          <a:p>
            <a:pPr algn="ctr"/>
            <a:r>
              <a:rPr lang="en-GB" dirty="0"/>
              <a:t> 	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55F8BE-3968-460A-8C7D-08354F456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668" y="1921933"/>
            <a:ext cx="4532240" cy="35522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85A46-BB26-4778-9A2D-32A171897378}"/>
              </a:ext>
            </a:extLst>
          </p:cNvPr>
          <p:cNvSpPr txBox="1"/>
          <p:nvPr/>
        </p:nvSpPr>
        <p:spPr>
          <a:xfrm>
            <a:off x="6096000" y="2413000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ill Sans MT" panose="020B0502020104020203" pitchFamily="34" charset="0"/>
              </a:rPr>
              <a:t>The Six Strands </a:t>
            </a:r>
          </a:p>
          <a:p>
            <a:pPr algn="ctr"/>
            <a:endParaRPr lang="en-GB" sz="2400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Gill Sans MT" panose="020B0502020104020203" pitchFamily="34" charset="0"/>
              </a:rPr>
              <a:t>Boundaries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Gill Sans MT" panose="020B0502020104020203" pitchFamily="34" charset="0"/>
              </a:rPr>
              <a:t>Resilience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  <a:r>
              <a:rPr lang="en-GB" sz="2400" dirty="0">
                <a:solidFill>
                  <a:srgbClr val="00B0F0"/>
                </a:solidFill>
                <a:latin typeface="Gill Sans MT" panose="020B0502020104020203" pitchFamily="34" charset="0"/>
              </a:rPr>
              <a:t>Focus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  <a:r>
              <a:rPr lang="en-GB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Respect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</a:p>
          <a:p>
            <a:pPr algn="ctr"/>
            <a:r>
              <a:rPr lang="en-GB" sz="2400" dirty="0">
                <a:solidFill>
                  <a:srgbClr val="FF0066"/>
                </a:solidFill>
                <a:latin typeface="Gill Sans MT" panose="020B0502020104020203" pitchFamily="34" charset="0"/>
              </a:rPr>
              <a:t>Self Regulation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  <a:r>
              <a:rPr lang="en-GB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Independence</a:t>
            </a:r>
          </a:p>
          <a:p>
            <a:pPr algn="ctr"/>
            <a:endParaRPr lang="en-GB" sz="2400" dirty="0">
              <a:latin typeface="Gill Sans MT" panose="020B0502020104020203" pitchFamily="34" charset="0"/>
            </a:endParaRPr>
          </a:p>
          <a:p>
            <a:pPr algn="ctr"/>
            <a:r>
              <a:rPr lang="en-GB" sz="2400" dirty="0">
                <a:latin typeface="Gill Sans MT" panose="020B0502020104020203" pitchFamily="34" charset="0"/>
              </a:rPr>
              <a:t>Our School Values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Love</a:t>
            </a:r>
            <a:r>
              <a:rPr lang="en-GB" sz="2400" dirty="0">
                <a:latin typeface="Gill Sans MT" panose="020B0502020104020203" pitchFamily="3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Courage</a:t>
            </a:r>
            <a:r>
              <a:rPr lang="en-GB" sz="2400" dirty="0">
                <a:latin typeface="Gill Sans MT" panose="020B0502020104020203" pitchFamily="34" charset="0"/>
              </a:rPr>
              <a:t> and </a:t>
            </a:r>
            <a:r>
              <a:rPr lang="en-GB" sz="2400" dirty="0">
                <a:solidFill>
                  <a:srgbClr val="7030A0"/>
                </a:solidFill>
                <a:latin typeface="Gill Sans MT" panose="020B0502020104020203" pitchFamily="34" charset="0"/>
              </a:rPr>
              <a:t>Respect</a:t>
            </a:r>
          </a:p>
          <a:p>
            <a:pPr algn="ctr"/>
            <a:endParaRPr lang="en-GB" sz="2400" dirty="0">
              <a:latin typeface="Gill Sans MT" panose="020B050202010402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BD597B1-78C6-415E-8F7F-7FD80674C48E}"/>
              </a:ext>
            </a:extLst>
          </p:cNvPr>
          <p:cNvSpPr txBox="1">
            <a:spLocks/>
          </p:cNvSpPr>
          <p:nvPr/>
        </p:nvSpPr>
        <p:spPr>
          <a:xfrm>
            <a:off x="4630532" y="511356"/>
            <a:ext cx="6400800" cy="1410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GB" sz="9600" dirty="0">
                <a:solidFill>
                  <a:srgbClr val="FF0000"/>
                </a:solidFill>
                <a:latin typeface="Gill Sans MT" panose="020B0502020104020203" pitchFamily="34" charset="0"/>
              </a:rPr>
              <a:t>Mrs Wilkinson  -  Headteacher</a:t>
            </a:r>
          </a:p>
          <a:p>
            <a:pPr marL="0" indent="0" algn="ctr">
              <a:buNone/>
            </a:pPr>
            <a:r>
              <a:rPr lang="en-GB" sz="9600" dirty="0">
                <a:solidFill>
                  <a:srgbClr val="FF0000"/>
                </a:solidFill>
                <a:latin typeface="Gill Sans MT" panose="020B0502020104020203" pitchFamily="34" charset="0"/>
              </a:rPr>
              <a:t>Spring Term - Week 1</a:t>
            </a:r>
          </a:p>
          <a:p>
            <a:endParaRPr lang="en-GB" sz="9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4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D903-E256-43CA-B76A-FFE287E6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14F8-48C1-4551-811D-2C39BC3F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8000" dirty="0">
                <a:solidFill>
                  <a:srgbClr val="7030A0"/>
                </a:solidFill>
              </a:rPr>
              <a:t>Why do you think this is about No Outsiders?</a:t>
            </a:r>
          </a:p>
          <a:p>
            <a:pPr marL="0" indent="0" algn="ctr">
              <a:buNone/>
            </a:pPr>
            <a:r>
              <a:rPr lang="en-GB" sz="8000" dirty="0">
                <a:solidFill>
                  <a:srgbClr val="7030A0"/>
                </a:solidFill>
              </a:rPr>
              <a:t>Which Characteristic is it about?</a:t>
            </a:r>
          </a:p>
        </p:txBody>
      </p:sp>
    </p:spTree>
    <p:extLst>
      <p:ext uri="{BB962C8B-B14F-4D97-AF65-F5344CB8AC3E}">
        <p14:creationId xmlns:p14="http://schemas.microsoft.com/office/powerpoint/2010/main" val="267309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62BF-7203-4AF1-9BFD-92C0CA04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Roboto" panose="02000000000000000000" pitchFamily="2" charset="0"/>
              </a:rPr>
              <a:t>W</a:t>
            </a:r>
            <a:r>
              <a:rPr lang="en-GB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hat do we say in our school about difference? 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CD40AF-92C3-4E3F-A144-ECEC66B33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630" y="2227384"/>
            <a:ext cx="11295662" cy="3333259"/>
          </a:xfrm>
        </p:spPr>
      </p:pic>
    </p:spTree>
    <p:extLst>
      <p:ext uri="{BB962C8B-B14F-4D97-AF65-F5344CB8AC3E}">
        <p14:creationId xmlns:p14="http://schemas.microsoft.com/office/powerpoint/2010/main" val="304585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307E-07AB-4258-B580-AD0224BC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BC2AD7E-2575-4FE7-B549-89D896A2E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833" y="875323"/>
            <a:ext cx="6704334" cy="5254748"/>
          </a:xfrm>
        </p:spPr>
      </p:pic>
    </p:spTree>
    <p:extLst>
      <p:ext uri="{BB962C8B-B14F-4D97-AF65-F5344CB8AC3E}">
        <p14:creationId xmlns:p14="http://schemas.microsoft.com/office/powerpoint/2010/main" val="125533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7740-364E-40E9-A4E0-A6545295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It’s OK to be different!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3663A-F010-4CCF-B74B-57568073B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Let’s think quietly about that for a moment.</a:t>
            </a:r>
          </a:p>
          <a:p>
            <a:pPr marL="0" indent="0" algn="l" rtl="0">
              <a:buNone/>
            </a:pPr>
            <a:endParaRPr lang="en-GB" b="0" i="0" dirty="0">
              <a:solidFill>
                <a:srgbClr val="222222"/>
              </a:solidFill>
              <a:effectLst/>
              <a:latin typeface="Lucida Sans Unicode" panose="020B0602030504020204" pitchFamily="34" charset="0"/>
            </a:endParaRP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be different.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look different.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sound different.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be good at different things.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like different things.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eat different foods.</a:t>
            </a:r>
          </a:p>
          <a:p>
            <a:pPr algn="l" rtl="0"/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It’s OK to support different teams.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31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BC07-F427-4FD1-91E6-8A0A9240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C843-5F16-4320-AB58-CEED9FD9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Father God, </a:t>
            </a:r>
          </a:p>
          <a:p>
            <a:pPr marL="0" indent="0">
              <a:buNone/>
            </a:pPr>
            <a:r>
              <a:rPr lang="en-GB" dirty="0">
                <a:solidFill>
                  <a:srgbClr val="222222"/>
                </a:solidFill>
                <a:latin typeface="Lucida Sans Unicode" panose="020B0602030504020204" pitchFamily="34" charset="0"/>
              </a:rPr>
              <a:t>W</a:t>
            </a: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e thank you that we are all different.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Life would be so boring if we were all the same.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Help us to </a:t>
            </a:r>
            <a:r>
              <a:rPr lang="en-GB" dirty="0">
                <a:solidFill>
                  <a:srgbClr val="222222"/>
                </a:solidFill>
                <a:latin typeface="Lucida Sans Unicode" panose="020B0602030504020204" pitchFamily="34" charset="0"/>
              </a:rPr>
              <a:t>accept that we are all</a:t>
            </a: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 different</a:t>
            </a: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Help </a:t>
            </a:r>
            <a:r>
              <a:rPr lang="en-GB" dirty="0">
                <a:solidFill>
                  <a:srgbClr val="222222"/>
                </a:solidFill>
                <a:latin typeface="Lucida Sans Unicode" panose="020B0602030504020204" pitchFamily="34" charset="0"/>
              </a:rPr>
              <a:t>us</a:t>
            </a: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 to be a good </a:t>
            </a:r>
            <a:r>
              <a:rPr lang="en-GB" dirty="0">
                <a:solidFill>
                  <a:srgbClr val="222222"/>
                </a:solidFill>
                <a:latin typeface="Lucida Sans Unicode" panose="020B0602030504020204" pitchFamily="34" charset="0"/>
              </a:rPr>
              <a:t>friend and to be kind to one another</a:t>
            </a: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 in our community.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Let us always remember that it’s OK to be different.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Amen</a:t>
            </a:r>
            <a:r>
              <a:rPr lang="en-GB" b="0" i="0" dirty="0">
                <a:solidFill>
                  <a:srgbClr val="222222"/>
                </a:solidFill>
                <a:effectLst/>
                <a:latin typeface="Lucida Sans Unicode" panose="020B0602030504020204" pitchFamily="34" charset="0"/>
              </a:rPr>
              <a:t>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28F49-744A-4F6A-BB8C-DF6E0A5C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79" y="365125"/>
            <a:ext cx="15797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29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54EA-415D-4D68-9A26-2D65AA53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</a:rPr>
              <a:t>Give me joy in my heart</a:t>
            </a:r>
            <a:b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D14A7-04CD-484E-AF80-F9E20F880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Give me joy in my heart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Keep me praising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Give me joy in my heart I pray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Give me joy in my heart keep me </a:t>
            </a:r>
            <a:r>
              <a:rPr lang="en-GB" sz="35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praisingKeep</a:t>
            </a:r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me praising till the break of day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	Sing Hosanna!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	Sing Hosanna!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	Sing Hosanna to the King of Kings.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	Sing Hosanna!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	Sing Hosanna!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	Sing Hosanna to the King.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2.	Give me peace in my heart keep me resting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Give me peace in my heart I pray ……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3.	Give me love in my heart, keep me serving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GB" sz="3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Give me love in my heart I pray ….</a:t>
            </a:r>
            <a:endParaRPr lang="en-GB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	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07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E6D1-142F-4C58-9404-07EE543F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</a:t>
            </a:r>
            <a:r>
              <a:rPr lang="en-GB" sz="4400" dirty="0">
                <a:solidFill>
                  <a:srgbClr val="00B0F0"/>
                </a:solidFill>
                <a:latin typeface="Gill Sans MT" pitchFamily="34" charset="0"/>
              </a:rPr>
              <a:t>Our School Prayer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A6F21-1A06-4C3E-AD59-9E466FC03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Father God, protect us,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Keep us safe at school each day.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Jesus Christ, be with us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in our work and in our play.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Holy Spirit, guide us,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Keep our hope and vision high.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Give us faith, fun and friendship</a:t>
            </a:r>
            <a:endParaRPr lang="en-GB" dirty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Gill Sans MT" pitchFamily="34" charset="0"/>
              </a:rPr>
              <a:t>As we learn, love and fly.</a:t>
            </a:r>
            <a:endParaRPr lang="en-GB" dirty="0">
              <a:latin typeface="Gill Sans MT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F51DA-1869-42A8-A1FF-4D96B0AF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9" y="365125"/>
            <a:ext cx="15797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B203BD-A933-49FA-AAD0-47D32249B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44" y="908886"/>
            <a:ext cx="231744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79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405F-8CE2-4975-A132-E2B5F260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Peace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A1DCE-6496-4440-A9B9-F729B410A213}"/>
              </a:ext>
            </a:extLst>
          </p:cNvPr>
          <p:cNvSpPr txBox="1"/>
          <p:nvPr/>
        </p:nvSpPr>
        <p:spPr>
          <a:xfrm>
            <a:off x="906651" y="1690688"/>
            <a:ext cx="106550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FontTx/>
              <a:buNone/>
            </a:pPr>
            <a:endParaRPr lang="en-GB" altLang="en-US" sz="40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Peace be with you</a:t>
            </a:r>
          </a:p>
          <a:p>
            <a:pPr marL="0" indent="0" algn="ctr" eaLnBrk="1" hangingPunct="1">
              <a:buFontTx/>
              <a:buNone/>
            </a:pPr>
            <a:endParaRPr lang="en-GB" altLang="en-US" sz="40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And also with you</a:t>
            </a:r>
          </a:p>
        </p:txBody>
      </p:sp>
      <p:pic>
        <p:nvPicPr>
          <p:cNvPr id="4" name="Picture 2" descr="Image result for candle">
            <a:hlinkClick r:id="rId2"/>
            <a:extLst>
              <a:ext uri="{FF2B5EF4-FFF2-40B4-BE49-F238E27FC236}">
                <a16:creationId xmlns:a16="http://schemas.microsoft.com/office/drawing/2014/main" id="{B64C2DB8-177B-4275-A5AD-EABEFBCE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24" y="2348706"/>
            <a:ext cx="2160588" cy="216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8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9E89-6FBB-49D9-96E1-922F6222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31731A-D45D-4DBF-A4AD-C8B72E12DC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51" y="462613"/>
            <a:ext cx="1126429" cy="113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02C264-67D5-4A5B-B08F-578E7EFD65B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rgbClr val="0070C0"/>
                </a:solidFill>
                <a:latin typeface="Gill Sans MT" panose="020B0502020104020203" pitchFamily="34" charset="0"/>
              </a:rPr>
              <a:t>             Candle Prayer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C1C9C-BD07-498F-BBFD-F4DE3FA1B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179" y="212073"/>
            <a:ext cx="155416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DC3015-7156-4C2F-AF8C-B46D75B069C7}"/>
              </a:ext>
            </a:extLst>
          </p:cNvPr>
          <p:cNvSpPr txBox="1"/>
          <p:nvPr/>
        </p:nvSpPr>
        <p:spPr>
          <a:xfrm>
            <a:off x="719572" y="187107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ill Sans MT" panose="020B0502020104020203" pitchFamily="34" charset="0"/>
              </a:rPr>
              <a:t>Dear Lord Jesus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We light this candle to remind us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That you are the light of the world.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As we come together now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To pray and to praise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May we remove all darkness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From our hearts and minds.</a:t>
            </a:r>
          </a:p>
          <a:p>
            <a:r>
              <a:rPr lang="en-GB" sz="3600" dirty="0">
                <a:latin typeface="Gill Sans MT" panose="020B0502020104020203" pitchFamily="34" charset="0"/>
              </a:rPr>
              <a:t>Amen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827F848-9B99-4F75-80F0-630C771F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32" y="3600380"/>
            <a:ext cx="1983668" cy="246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0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483D-D110-4334-B6E0-05E831B5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Welcome back and Happy New Year!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4F1C-D5E0-4CF9-8F08-375B46C73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https://www.bbc.co.uk/news/uk-67855970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1009F-A4E9-4094-B4BE-2030A176B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231" y="1595181"/>
            <a:ext cx="7611537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7DBD-532A-47D5-9B70-77D901E7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83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People around the world celebrated New Year when it became midnight in their country.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>
                <a:hlinkClick r:id="rId2"/>
              </a:rPr>
              <a:t>https://www.bbc.co.uk/news/world-67854630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26D2B-20AB-440F-8908-2DA28BD0A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051318"/>
            <a:ext cx="6117738" cy="35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4663-4302-41BA-92E9-7A2E5C01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from different nations joined together in Trafalgar Square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22403-8E17-4EBC-BC00-4A07E1014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69" y="2143809"/>
            <a:ext cx="6887126" cy="39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0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D881-9978-41E8-A572-863D722C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8211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Bing Videos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B30D1-CB1D-4D8E-9C37-893093AE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886" y="1690688"/>
            <a:ext cx="5091003" cy="38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3F65-89E1-454F-8E6C-993C6ED8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91" y="2565884"/>
            <a:ext cx="10515600" cy="1325563"/>
          </a:xfrm>
        </p:spPr>
        <p:txBody>
          <a:bodyPr/>
          <a:lstStyle/>
          <a:p>
            <a:r>
              <a:rPr lang="en-GB" dirty="0"/>
              <a:t>Which lines in the song do you think were about No Outsiders?</a:t>
            </a:r>
          </a:p>
        </p:txBody>
      </p:sp>
    </p:spTree>
    <p:extLst>
      <p:ext uri="{BB962C8B-B14F-4D97-AF65-F5344CB8AC3E}">
        <p14:creationId xmlns:p14="http://schemas.microsoft.com/office/powerpoint/2010/main" val="244905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DBB2E8-D503-4D05-9481-4A75E7933530}"/>
              </a:ext>
            </a:extLst>
          </p:cNvPr>
          <p:cNvSpPr txBox="1"/>
          <p:nvPr/>
        </p:nvSpPr>
        <p:spPr>
          <a:xfrm>
            <a:off x="2231756" y="1627322"/>
            <a:ext cx="81521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"From different countries brothers drive buses together," </a:t>
            </a:r>
          </a:p>
          <a:p>
            <a:pPr algn="l"/>
            <a:r>
              <a:rPr lang="en-GB" sz="2800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"Sisters also drive buses from different cultures and nations from all over the world."</a:t>
            </a:r>
          </a:p>
          <a:p>
            <a:pPr algn="l"/>
            <a:r>
              <a:rPr lang="en-GB" sz="2800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"All the different countries and nations drive together as friends."</a:t>
            </a:r>
          </a:p>
          <a:p>
            <a:pPr algn="l"/>
            <a:r>
              <a:rPr lang="en-GB" sz="2800" b="0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"Working in the offices as brothers, we sit together in the canteen as brothers."</a:t>
            </a:r>
          </a:p>
          <a:p>
            <a:pPr algn="l"/>
            <a:r>
              <a:rPr lang="en-GB" sz="2800" b="0" i="0" dirty="0">
                <a:solidFill>
                  <a:schemeClr val="accent4"/>
                </a:solidFill>
                <a:effectLst/>
                <a:latin typeface="Roboto" panose="02000000000000000000" pitchFamily="2" charset="0"/>
              </a:rPr>
              <a:t>"Other cultures greet us"</a:t>
            </a:r>
          </a:p>
        </p:txBody>
      </p:sp>
    </p:spTree>
    <p:extLst>
      <p:ext uri="{BB962C8B-B14F-4D97-AF65-F5344CB8AC3E}">
        <p14:creationId xmlns:p14="http://schemas.microsoft.com/office/powerpoint/2010/main" val="83302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ED0C-2836-4FCB-B95B-8016E108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think?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CF569-8D3B-4591-AA01-AF1BD54CA29B}"/>
              </a:ext>
            </a:extLst>
          </p:cNvPr>
          <p:cNvSpPr txBox="1"/>
          <p:nvPr/>
        </p:nvSpPr>
        <p:spPr>
          <a:xfrm>
            <a:off x="2224007" y="1766808"/>
            <a:ext cx="69180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GB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</a:br>
            <a:r>
              <a:rPr lang="en-GB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- What is National Express?</a:t>
            </a:r>
          </a:p>
          <a:p>
            <a:pPr algn="l"/>
            <a:r>
              <a:rPr lang="en-GB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- Why do you think Ranjit made this video?</a:t>
            </a:r>
          </a:p>
          <a:p>
            <a:pPr algn="l"/>
            <a:r>
              <a:rPr lang="en-GB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- What bits of the video / song </a:t>
            </a:r>
            <a:r>
              <a:rPr lang="en-GB" dirty="0">
                <a:solidFill>
                  <a:srgbClr val="757575"/>
                </a:solidFill>
                <a:latin typeface="Roboto" panose="02000000000000000000" pitchFamily="2" charset="0"/>
              </a:rPr>
              <a:t>tell us that </a:t>
            </a:r>
            <a:r>
              <a:rPr lang="en-GB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Ranjit would agree with us and No Outsiders?</a:t>
            </a:r>
          </a:p>
          <a:p>
            <a:pPr algn="l"/>
            <a:r>
              <a:rPr lang="en-GB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-- The video shows people with black skin, brown skin and white skin and different gender dancing together. What does this show about the UK today?</a:t>
            </a:r>
          </a:p>
          <a:p>
            <a:pPr algn="l"/>
            <a:r>
              <a:rPr lang="en-GB" b="0" i="0" dirty="0">
                <a:solidFill>
                  <a:srgbClr val="757575"/>
                </a:solidFill>
                <a:effectLst/>
                <a:latin typeface="Roboto" panose="02000000000000000000" pitchFamily="2" charset="0"/>
              </a:rPr>
              <a:t>- What can we learn from Ranjit?</a:t>
            </a:r>
          </a:p>
          <a:p>
            <a:pPr algn="l"/>
            <a:endParaRPr lang="en-GB" b="0" i="0" dirty="0">
              <a:solidFill>
                <a:srgbClr val="757575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8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668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Gill Sans MT</vt:lpstr>
      <vt:lpstr>Lucida Sans Unicode</vt:lpstr>
      <vt:lpstr>Roboto</vt:lpstr>
      <vt:lpstr>Times New Roman</vt:lpstr>
      <vt:lpstr>Office Theme</vt:lpstr>
      <vt:lpstr>   </vt:lpstr>
      <vt:lpstr>                 </vt:lpstr>
      <vt:lpstr>Welcome back and Happy New Year!</vt:lpstr>
      <vt:lpstr>          People around the world celebrated New Year when it became midnight in their country.         https://www.bbc.co.uk/news/world-67854630  </vt:lpstr>
      <vt:lpstr>People from different nations joined together in Trafalgar Square</vt:lpstr>
      <vt:lpstr>Bing Videos </vt:lpstr>
      <vt:lpstr>Which lines in the song do you think were about No Outsiders?</vt:lpstr>
      <vt:lpstr>PowerPoint Presentation</vt:lpstr>
      <vt:lpstr>What do you think?</vt:lpstr>
      <vt:lpstr>PowerPoint Presentation</vt:lpstr>
      <vt:lpstr>What do we say in our school about difference? </vt:lpstr>
      <vt:lpstr>PowerPoint Presentation</vt:lpstr>
      <vt:lpstr>It’s OK to be different!</vt:lpstr>
      <vt:lpstr>PowerPoint Presentation</vt:lpstr>
      <vt:lpstr>Give me joy in my heart </vt:lpstr>
      <vt:lpstr>                   Our School Prayer</vt:lpstr>
      <vt:lpstr>The Peace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Assembly   Autumn 1  Number 1</dc:title>
  <dc:creator>C Wilkinson</dc:creator>
  <cp:lastModifiedBy>C Wilkinson</cp:lastModifiedBy>
  <cp:revision>21</cp:revision>
  <cp:lastPrinted>2023-09-07T11:25:48Z</cp:lastPrinted>
  <dcterms:created xsi:type="dcterms:W3CDTF">2023-09-05T18:15:32Z</dcterms:created>
  <dcterms:modified xsi:type="dcterms:W3CDTF">2024-01-03T09:36:23Z</dcterms:modified>
</cp:coreProperties>
</file>