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306" r:id="rId4"/>
    <p:sldId id="307" r:id="rId5"/>
    <p:sldId id="308" r:id="rId6"/>
    <p:sldId id="304" r:id="rId7"/>
    <p:sldId id="305" r:id="rId8"/>
    <p:sldId id="30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84368" autoAdjust="0"/>
  </p:normalViewPr>
  <p:slideViewPr>
    <p:cSldViewPr>
      <p:cViewPr varScale="1">
        <p:scale>
          <a:sx n="113" d="100"/>
          <a:sy n="113" d="100"/>
        </p:scale>
        <p:origin x="14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AF3A7-B40B-4078-B54C-EF69172A5E9D}" type="datetimeFigureOut">
              <a:rPr lang="en-GB" smtClean="0"/>
              <a:t>24/10/2023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DB1EC-DDCD-4DC7-9A23-AE9C1F0AAA6B}" type="slidenum">
              <a:rPr lang="en-GB" smtClean="0"/>
              <a:t>‹#›</a:t>
            </a:fld>
            <a:endParaRPr lang="en-GB"/>
          </a:p>
        </p:txBody>
      </p:sp>
    </p:spTree>
    <p:extLst>
      <p:ext uri="{BB962C8B-B14F-4D97-AF65-F5344CB8AC3E}">
        <p14:creationId xmlns:p14="http://schemas.microsoft.com/office/powerpoint/2010/main" val="268129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265918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27299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42413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77946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F71D8D-A1E7-49E1-9962-319C87DA530A}"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17417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F71D8D-A1E7-49E1-9962-319C87DA530A}"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5014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F71D8D-A1E7-49E1-9962-319C87DA530A}" type="datetimeFigureOut">
              <a:rPr lang="en-GB" smtClean="0"/>
              <a:t>24/10/2023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04989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F71D8D-A1E7-49E1-9962-319C87DA530A}" type="datetimeFigureOut">
              <a:rPr lang="en-GB" smtClean="0"/>
              <a:t>24/10/2023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401393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71D8D-A1E7-49E1-9962-319C87DA530A}" type="datetimeFigureOut">
              <a:rPr lang="en-GB" smtClean="0"/>
              <a:t>24/10/2023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45568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F71D8D-A1E7-49E1-9962-319C87DA530A}"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4370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F71D8D-A1E7-49E1-9962-319C87DA530A}"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21806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71D8D-A1E7-49E1-9962-319C87DA530A}" type="datetimeFigureOut">
              <a:rPr lang="en-GB" smtClean="0"/>
              <a:t>24/10/2023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80C57-21A4-41A9-A699-25711E56606E}" type="slidenum">
              <a:rPr lang="en-GB" smtClean="0"/>
              <a:t>‹#›</a:t>
            </a:fld>
            <a:endParaRPr lang="en-GB"/>
          </a:p>
        </p:txBody>
      </p:sp>
    </p:spTree>
    <p:extLst>
      <p:ext uri="{BB962C8B-B14F-4D97-AF65-F5344CB8AC3E}">
        <p14:creationId xmlns:p14="http://schemas.microsoft.com/office/powerpoint/2010/main" val="3372366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Ji2CZ7dcTXE"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Zc63hfrrea4"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48" y="55349"/>
            <a:ext cx="8640960" cy="1728192"/>
          </a:xfrm>
        </p:spPr>
        <p:txBody>
          <a:bodyPr>
            <a:noAutofit/>
          </a:bodyPr>
          <a:lstStyle/>
          <a:p>
            <a:r>
              <a:rPr lang="en-GB" sz="6000" dirty="0">
                <a:solidFill>
                  <a:srgbClr val="0070C0"/>
                </a:solidFill>
                <a:latin typeface="Gill Sans MT" panose="020B0502020104020203" pitchFamily="34" charset="0"/>
              </a:rPr>
              <a:t>No Outsiders-KS1</a:t>
            </a:r>
          </a:p>
        </p:txBody>
      </p:sp>
      <p:sp>
        <p:nvSpPr>
          <p:cNvPr id="3" name="Subtitle 2"/>
          <p:cNvSpPr>
            <a:spLocks noGrp="1"/>
          </p:cNvSpPr>
          <p:nvPr>
            <p:ph type="subTitle" idx="1"/>
          </p:nvPr>
        </p:nvSpPr>
        <p:spPr>
          <a:xfrm>
            <a:off x="420508" y="1284816"/>
            <a:ext cx="6400800" cy="1410577"/>
          </a:xfrm>
        </p:spPr>
        <p:txBody>
          <a:bodyPr>
            <a:normAutofit fontScale="32500" lnSpcReduction="20000"/>
          </a:bodyPr>
          <a:lstStyle/>
          <a:p>
            <a:endParaRPr lang="en-GB" b="1" dirty="0">
              <a:solidFill>
                <a:srgbClr val="FF0000"/>
              </a:solidFill>
              <a:latin typeface="Gill Sans MT" panose="020B0502020104020203" pitchFamily="34" charset="0"/>
            </a:endParaRPr>
          </a:p>
          <a:p>
            <a:r>
              <a:rPr lang="en-GB" sz="9600" dirty="0">
                <a:solidFill>
                  <a:srgbClr val="FF0000"/>
                </a:solidFill>
                <a:latin typeface="Gill Sans MT" panose="020B0502020104020203" pitchFamily="34" charset="0"/>
              </a:rPr>
              <a:t>Mrs Havey  -  Deputy Headteacher</a:t>
            </a:r>
          </a:p>
          <a:p>
            <a:r>
              <a:rPr lang="en-GB" sz="9600" dirty="0">
                <a:solidFill>
                  <a:srgbClr val="FF0000"/>
                </a:solidFill>
                <a:latin typeface="Gill Sans MT" panose="020B0502020104020203" pitchFamily="34" charset="0"/>
              </a:rPr>
              <a:t>Autumn Two - Week 1</a:t>
            </a:r>
          </a:p>
          <a:p>
            <a:endParaRPr lang="en-GB" sz="9600" dirty="0">
              <a:solidFill>
                <a:srgbClr val="FF0000"/>
              </a:solidFill>
              <a:latin typeface="Gill Sans MT" panose="020B0502020104020203"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911" y="1311125"/>
            <a:ext cx="1940900" cy="194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3568" y="3284984"/>
            <a:ext cx="6318901" cy="2185214"/>
          </a:xfrm>
          <a:prstGeom prst="rect">
            <a:avLst/>
          </a:prstGeom>
          <a:noFill/>
        </p:spPr>
        <p:txBody>
          <a:bodyPr wrap="square" rtlCol="0">
            <a:spAutoFit/>
          </a:bodyPr>
          <a:lstStyle/>
          <a:p>
            <a:pPr algn="ctr"/>
            <a:r>
              <a:rPr lang="en-GB" sz="1600" dirty="0">
                <a:latin typeface="Gill Sans MT" panose="020B0502020104020203" pitchFamily="34" charset="0"/>
              </a:rPr>
              <a:t>The Six Strands </a:t>
            </a:r>
          </a:p>
          <a:p>
            <a:pPr algn="ctr"/>
            <a:endParaRPr lang="en-GB" sz="1600" dirty="0">
              <a:solidFill>
                <a:srgbClr val="00B050"/>
              </a:solidFill>
              <a:latin typeface="Gill Sans MT" panose="020B0502020104020203" pitchFamily="34" charset="0"/>
            </a:endParaRPr>
          </a:p>
          <a:p>
            <a:pPr algn="ctr"/>
            <a:r>
              <a:rPr lang="en-GB" sz="1600" dirty="0">
                <a:solidFill>
                  <a:srgbClr val="00B050"/>
                </a:solidFill>
                <a:latin typeface="Gill Sans MT" panose="020B0502020104020203" pitchFamily="34" charset="0"/>
              </a:rPr>
              <a:t>Boundaries</a:t>
            </a:r>
            <a:r>
              <a:rPr lang="en-GB" sz="1600" dirty="0">
                <a:latin typeface="Gill Sans MT" panose="020B0502020104020203" pitchFamily="34" charset="0"/>
              </a:rPr>
              <a:t>, </a:t>
            </a:r>
            <a:r>
              <a:rPr lang="en-GB" sz="1600" dirty="0">
                <a:solidFill>
                  <a:srgbClr val="7030A0"/>
                </a:solidFill>
                <a:latin typeface="Gill Sans MT" panose="020B0502020104020203" pitchFamily="34" charset="0"/>
              </a:rPr>
              <a:t>Resilience</a:t>
            </a:r>
            <a:r>
              <a:rPr lang="en-GB" sz="1600" dirty="0">
                <a:latin typeface="Gill Sans MT" panose="020B0502020104020203" pitchFamily="34" charset="0"/>
              </a:rPr>
              <a:t>, </a:t>
            </a:r>
            <a:r>
              <a:rPr lang="en-GB" sz="1600" dirty="0">
                <a:solidFill>
                  <a:srgbClr val="00B0F0"/>
                </a:solidFill>
                <a:latin typeface="Gill Sans MT" panose="020B0502020104020203" pitchFamily="34" charset="0"/>
              </a:rPr>
              <a:t>Focus</a:t>
            </a:r>
            <a:r>
              <a:rPr lang="en-GB" sz="1600" dirty="0">
                <a:latin typeface="Gill Sans MT" panose="020B0502020104020203" pitchFamily="34" charset="0"/>
              </a:rPr>
              <a:t>, </a:t>
            </a:r>
            <a:r>
              <a:rPr lang="en-GB" sz="1600" dirty="0">
                <a:solidFill>
                  <a:srgbClr val="C00000"/>
                </a:solidFill>
                <a:latin typeface="Gill Sans MT" panose="020B0502020104020203" pitchFamily="34" charset="0"/>
              </a:rPr>
              <a:t>Respect</a:t>
            </a:r>
            <a:r>
              <a:rPr lang="en-GB" sz="1600" dirty="0">
                <a:latin typeface="Gill Sans MT" panose="020B0502020104020203" pitchFamily="34" charset="0"/>
              </a:rPr>
              <a:t>, </a:t>
            </a:r>
          </a:p>
          <a:p>
            <a:pPr algn="ctr"/>
            <a:r>
              <a:rPr lang="en-GB" sz="1600" dirty="0">
                <a:solidFill>
                  <a:srgbClr val="FF0066"/>
                </a:solidFill>
                <a:latin typeface="Gill Sans MT" panose="020B0502020104020203" pitchFamily="34" charset="0"/>
              </a:rPr>
              <a:t>Self Regulation</a:t>
            </a:r>
            <a:r>
              <a:rPr lang="en-GB" sz="1600" dirty="0">
                <a:latin typeface="Gill Sans MT" panose="020B0502020104020203" pitchFamily="34" charset="0"/>
              </a:rPr>
              <a:t>, </a:t>
            </a:r>
            <a:r>
              <a:rPr lang="en-GB" sz="1600" dirty="0">
                <a:solidFill>
                  <a:srgbClr val="FFC000"/>
                </a:solidFill>
                <a:latin typeface="Gill Sans MT" panose="020B0502020104020203" pitchFamily="34" charset="0"/>
              </a:rPr>
              <a:t>Independence</a:t>
            </a:r>
          </a:p>
          <a:p>
            <a:pPr algn="ctr"/>
            <a:endParaRPr lang="en-GB" sz="1600" dirty="0">
              <a:latin typeface="Gill Sans MT" panose="020B0502020104020203" pitchFamily="34" charset="0"/>
            </a:endParaRPr>
          </a:p>
          <a:p>
            <a:pPr algn="ctr"/>
            <a:r>
              <a:rPr lang="en-GB" sz="1600" dirty="0">
                <a:latin typeface="Gill Sans MT" panose="020B0502020104020203" pitchFamily="34" charset="0"/>
              </a:rPr>
              <a:t>Our School Values</a:t>
            </a:r>
          </a:p>
          <a:p>
            <a:pPr algn="ctr"/>
            <a:r>
              <a:rPr lang="en-GB" sz="1600" dirty="0">
                <a:solidFill>
                  <a:srgbClr val="FFC000"/>
                </a:solidFill>
                <a:latin typeface="Gill Sans MT" panose="020B0502020104020203" pitchFamily="34" charset="0"/>
              </a:rPr>
              <a:t>Love</a:t>
            </a:r>
            <a:r>
              <a:rPr lang="en-GB" sz="1600" dirty="0">
                <a:latin typeface="Gill Sans MT" panose="020B0502020104020203" pitchFamily="34" charset="0"/>
              </a:rPr>
              <a:t>, </a:t>
            </a:r>
            <a:r>
              <a:rPr lang="en-GB" sz="1600" dirty="0">
                <a:solidFill>
                  <a:srgbClr val="FF0000"/>
                </a:solidFill>
                <a:latin typeface="Gill Sans MT" panose="020B0502020104020203" pitchFamily="34" charset="0"/>
              </a:rPr>
              <a:t>Courage</a:t>
            </a:r>
            <a:r>
              <a:rPr lang="en-GB" sz="1600" dirty="0">
                <a:latin typeface="Gill Sans MT" panose="020B0502020104020203" pitchFamily="34" charset="0"/>
              </a:rPr>
              <a:t> and </a:t>
            </a:r>
            <a:r>
              <a:rPr lang="en-GB" sz="1600" dirty="0">
                <a:solidFill>
                  <a:srgbClr val="7030A0"/>
                </a:solidFill>
                <a:latin typeface="Gill Sans MT" panose="020B0502020104020203" pitchFamily="34" charset="0"/>
              </a:rPr>
              <a:t>Respect</a:t>
            </a:r>
          </a:p>
          <a:p>
            <a:pPr algn="ctr"/>
            <a:endParaRPr lang="en-GB" sz="2400" dirty="0">
              <a:latin typeface="Gill Sans MT" panose="020B0502020104020203" pitchFamily="34" charset="0"/>
            </a:endParaRPr>
          </a:p>
        </p:txBody>
      </p:sp>
      <p:pic>
        <p:nvPicPr>
          <p:cNvPr id="5" name="Picture 4">
            <a:extLst>
              <a:ext uri="{FF2B5EF4-FFF2-40B4-BE49-F238E27FC236}">
                <a16:creationId xmlns:a16="http://schemas.microsoft.com/office/drawing/2014/main" id="{BFD94201-3835-4BD1-8C1B-BC8589475422}"/>
              </a:ext>
            </a:extLst>
          </p:cNvPr>
          <p:cNvPicPr>
            <a:picLocks noChangeAspect="1"/>
          </p:cNvPicPr>
          <p:nvPr/>
        </p:nvPicPr>
        <p:blipFill>
          <a:blip r:embed="rId3"/>
          <a:stretch>
            <a:fillRect/>
          </a:stretch>
        </p:blipFill>
        <p:spPr>
          <a:xfrm>
            <a:off x="5733406" y="4077072"/>
            <a:ext cx="2895611" cy="2401238"/>
          </a:xfrm>
          <a:prstGeom prst="rect">
            <a:avLst/>
          </a:prstGeom>
        </p:spPr>
      </p:pic>
    </p:spTree>
    <p:extLst>
      <p:ext uri="{BB962C8B-B14F-4D97-AF65-F5344CB8AC3E}">
        <p14:creationId xmlns:p14="http://schemas.microsoft.com/office/powerpoint/2010/main" val="3618766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a:solidFill>
                  <a:srgbClr val="0070C0"/>
                </a:solidFill>
                <a:latin typeface="Gill Sans MT" panose="020B0502020104020203" pitchFamily="34" charset="0"/>
              </a:rPr>
              <a:t>Candle Prayer</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74638"/>
            <a:ext cx="1440160" cy="144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1988840"/>
            <a:ext cx="7704856" cy="4524315"/>
          </a:xfrm>
          <a:prstGeom prst="rect">
            <a:avLst/>
          </a:prstGeom>
          <a:noFill/>
        </p:spPr>
        <p:txBody>
          <a:bodyPr wrap="square" rtlCol="0">
            <a:spAutoFit/>
          </a:bodyPr>
          <a:lstStyle/>
          <a:p>
            <a:r>
              <a:rPr lang="en-GB" sz="3600" dirty="0">
                <a:latin typeface="Gill Sans MT" panose="020B0502020104020203" pitchFamily="34" charset="0"/>
              </a:rPr>
              <a:t>Dear Lord Jesus</a:t>
            </a:r>
          </a:p>
          <a:p>
            <a:r>
              <a:rPr lang="en-GB" sz="3600" dirty="0">
                <a:latin typeface="Gill Sans MT" panose="020B0502020104020203" pitchFamily="34" charset="0"/>
              </a:rPr>
              <a:t>We light this candle to remind us</a:t>
            </a:r>
          </a:p>
          <a:p>
            <a:r>
              <a:rPr lang="en-GB" sz="3600" dirty="0">
                <a:latin typeface="Gill Sans MT" panose="020B0502020104020203" pitchFamily="34" charset="0"/>
              </a:rPr>
              <a:t>That you are the light of the world.</a:t>
            </a:r>
          </a:p>
          <a:p>
            <a:r>
              <a:rPr lang="en-GB" sz="3600" dirty="0">
                <a:latin typeface="Gill Sans MT" panose="020B0502020104020203" pitchFamily="34" charset="0"/>
              </a:rPr>
              <a:t>As we come together now</a:t>
            </a:r>
          </a:p>
          <a:p>
            <a:r>
              <a:rPr lang="en-GB" sz="3600" dirty="0">
                <a:latin typeface="Gill Sans MT" panose="020B0502020104020203" pitchFamily="34" charset="0"/>
              </a:rPr>
              <a:t>To pray and to praise</a:t>
            </a:r>
          </a:p>
          <a:p>
            <a:r>
              <a:rPr lang="en-GB" sz="3600" dirty="0">
                <a:latin typeface="Gill Sans MT" panose="020B0502020104020203" pitchFamily="34" charset="0"/>
              </a:rPr>
              <a:t>May we remove all darkness</a:t>
            </a:r>
          </a:p>
          <a:p>
            <a:r>
              <a:rPr lang="en-GB" sz="3600" dirty="0">
                <a:latin typeface="Gill Sans MT" panose="020B0502020104020203" pitchFamily="34" charset="0"/>
              </a:rPr>
              <a:t>From our hearts and minds.</a:t>
            </a:r>
          </a:p>
          <a:p>
            <a:r>
              <a:rPr lang="en-GB" sz="3600" dirty="0">
                <a:latin typeface="Gill Sans MT" panose="020B0502020104020203" pitchFamily="34" charset="0"/>
              </a:rPr>
              <a:t>Amen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132" y="4049113"/>
            <a:ext cx="1983668" cy="246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188640"/>
            <a:ext cx="1554162"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14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8CFFB3-1178-4209-8597-C74531AF594A}"/>
              </a:ext>
            </a:extLst>
          </p:cNvPr>
          <p:cNvPicPr>
            <a:picLocks noChangeAspect="1"/>
          </p:cNvPicPr>
          <p:nvPr/>
        </p:nvPicPr>
        <p:blipFill>
          <a:blip r:embed="rId2"/>
          <a:stretch>
            <a:fillRect/>
          </a:stretch>
        </p:blipFill>
        <p:spPr>
          <a:xfrm>
            <a:off x="323434" y="349817"/>
            <a:ext cx="4907726" cy="3446853"/>
          </a:xfrm>
          <a:prstGeom prst="rect">
            <a:avLst/>
          </a:prstGeom>
        </p:spPr>
      </p:pic>
      <p:pic>
        <p:nvPicPr>
          <p:cNvPr id="5" name="Picture 4">
            <a:extLst>
              <a:ext uri="{FF2B5EF4-FFF2-40B4-BE49-F238E27FC236}">
                <a16:creationId xmlns:a16="http://schemas.microsoft.com/office/drawing/2014/main" id="{88DE57B6-ED87-4B74-A569-A989E0C68EFF}"/>
              </a:ext>
            </a:extLst>
          </p:cNvPr>
          <p:cNvPicPr>
            <a:picLocks noChangeAspect="1"/>
          </p:cNvPicPr>
          <p:nvPr/>
        </p:nvPicPr>
        <p:blipFill>
          <a:blip r:embed="rId3"/>
          <a:stretch>
            <a:fillRect/>
          </a:stretch>
        </p:blipFill>
        <p:spPr>
          <a:xfrm>
            <a:off x="4688223" y="1742728"/>
            <a:ext cx="4060241" cy="4782616"/>
          </a:xfrm>
          <a:prstGeom prst="rect">
            <a:avLst/>
          </a:prstGeom>
        </p:spPr>
      </p:pic>
      <p:sp>
        <p:nvSpPr>
          <p:cNvPr id="6" name="TextBox 5">
            <a:extLst>
              <a:ext uri="{FF2B5EF4-FFF2-40B4-BE49-F238E27FC236}">
                <a16:creationId xmlns:a16="http://schemas.microsoft.com/office/drawing/2014/main" id="{F518E9F6-BA7F-4F6D-B4B9-09EEFC61B0FA}"/>
              </a:ext>
            </a:extLst>
          </p:cNvPr>
          <p:cNvSpPr txBox="1"/>
          <p:nvPr/>
        </p:nvSpPr>
        <p:spPr>
          <a:xfrm>
            <a:off x="5220072" y="349817"/>
            <a:ext cx="3384376" cy="923330"/>
          </a:xfrm>
          <a:prstGeom prst="rect">
            <a:avLst/>
          </a:prstGeom>
          <a:noFill/>
        </p:spPr>
        <p:txBody>
          <a:bodyPr wrap="square" rtlCol="0">
            <a:spAutoFit/>
          </a:bodyPr>
          <a:lstStyle/>
          <a:p>
            <a:r>
              <a:rPr lang="en-GB" dirty="0"/>
              <a:t>Equalities Act 2010 aims to protect people from discrimination. </a:t>
            </a:r>
          </a:p>
        </p:txBody>
      </p:sp>
    </p:spTree>
    <p:extLst>
      <p:ext uri="{BB962C8B-B14F-4D97-AF65-F5344CB8AC3E}">
        <p14:creationId xmlns:p14="http://schemas.microsoft.com/office/powerpoint/2010/main" val="1684320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36C347-57C1-4355-AE7A-DE0ADD4EDF8D}"/>
              </a:ext>
            </a:extLst>
          </p:cNvPr>
          <p:cNvPicPr>
            <a:picLocks noChangeAspect="1"/>
          </p:cNvPicPr>
          <p:nvPr/>
        </p:nvPicPr>
        <p:blipFill>
          <a:blip r:embed="rId2"/>
          <a:stretch>
            <a:fillRect/>
          </a:stretch>
        </p:blipFill>
        <p:spPr>
          <a:xfrm>
            <a:off x="1547664" y="1148468"/>
            <a:ext cx="5497073" cy="4561064"/>
          </a:xfrm>
          <a:prstGeom prst="rect">
            <a:avLst/>
          </a:prstGeom>
        </p:spPr>
      </p:pic>
    </p:spTree>
    <p:extLst>
      <p:ext uri="{BB962C8B-B14F-4D97-AF65-F5344CB8AC3E}">
        <p14:creationId xmlns:p14="http://schemas.microsoft.com/office/powerpoint/2010/main" val="403570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0068-1565-4A72-BF76-EAFCC51E559D}"/>
              </a:ext>
            </a:extLst>
          </p:cNvPr>
          <p:cNvSpPr>
            <a:spLocks noGrp="1"/>
          </p:cNvSpPr>
          <p:nvPr>
            <p:ph type="title"/>
          </p:nvPr>
        </p:nvSpPr>
        <p:spPr/>
        <p:txBody>
          <a:bodyPr>
            <a:normAutofit fontScale="90000"/>
          </a:bodyPr>
          <a:lstStyle/>
          <a:p>
            <a:r>
              <a:rPr lang="en-GB" dirty="0"/>
              <a:t>What do you see in the photo? Where are they? What are they doing?</a:t>
            </a:r>
          </a:p>
        </p:txBody>
      </p:sp>
      <p:pic>
        <p:nvPicPr>
          <p:cNvPr id="4" name="Picture 3">
            <a:extLst>
              <a:ext uri="{FF2B5EF4-FFF2-40B4-BE49-F238E27FC236}">
                <a16:creationId xmlns:a16="http://schemas.microsoft.com/office/drawing/2014/main" id="{EB0D8044-D045-4053-B8B2-3AF72B9E8DAD}"/>
              </a:ext>
            </a:extLst>
          </p:cNvPr>
          <p:cNvPicPr>
            <a:picLocks noChangeAspect="1"/>
          </p:cNvPicPr>
          <p:nvPr/>
        </p:nvPicPr>
        <p:blipFill>
          <a:blip r:embed="rId2"/>
          <a:stretch>
            <a:fillRect/>
          </a:stretch>
        </p:blipFill>
        <p:spPr>
          <a:xfrm>
            <a:off x="1619672" y="2492896"/>
            <a:ext cx="5228558" cy="2663079"/>
          </a:xfrm>
          <a:prstGeom prst="rect">
            <a:avLst/>
          </a:prstGeom>
        </p:spPr>
      </p:pic>
    </p:spTree>
    <p:extLst>
      <p:ext uri="{BB962C8B-B14F-4D97-AF65-F5344CB8AC3E}">
        <p14:creationId xmlns:p14="http://schemas.microsoft.com/office/powerpoint/2010/main" val="146590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2718E3-8907-411A-9CD3-92AA300281B0}"/>
              </a:ext>
            </a:extLst>
          </p:cNvPr>
          <p:cNvSpPr txBox="1"/>
          <p:nvPr/>
        </p:nvSpPr>
        <p:spPr>
          <a:xfrm>
            <a:off x="107504" y="225984"/>
            <a:ext cx="7920880" cy="369332"/>
          </a:xfrm>
          <a:prstGeom prst="rect">
            <a:avLst/>
          </a:prstGeom>
          <a:noFill/>
        </p:spPr>
        <p:txBody>
          <a:bodyPr wrap="square" rtlCol="0">
            <a:spAutoFit/>
          </a:bodyPr>
          <a:lstStyle/>
          <a:p>
            <a:r>
              <a:rPr lang="en-GB" dirty="0">
                <a:hlinkClick r:id="rId2"/>
              </a:rPr>
              <a:t>https://www.youtube.com/watch?v=Ji2CZ7dcTXE</a:t>
            </a:r>
            <a:endParaRPr lang="en-GB" dirty="0"/>
          </a:p>
        </p:txBody>
      </p:sp>
      <p:sp>
        <p:nvSpPr>
          <p:cNvPr id="4" name="TextBox 3">
            <a:extLst>
              <a:ext uri="{FF2B5EF4-FFF2-40B4-BE49-F238E27FC236}">
                <a16:creationId xmlns:a16="http://schemas.microsoft.com/office/drawing/2014/main" id="{D385A481-861B-4755-A8A3-5FB0C7AD0712}"/>
              </a:ext>
            </a:extLst>
          </p:cNvPr>
          <p:cNvSpPr txBox="1"/>
          <p:nvPr/>
        </p:nvSpPr>
        <p:spPr>
          <a:xfrm>
            <a:off x="395536" y="3212976"/>
            <a:ext cx="7920880" cy="3139321"/>
          </a:xfrm>
          <a:prstGeom prst="rect">
            <a:avLst/>
          </a:prstGeom>
          <a:noFill/>
        </p:spPr>
        <p:txBody>
          <a:bodyPr wrap="square" rtlCol="0">
            <a:spAutoFit/>
          </a:bodyPr>
          <a:lstStyle/>
          <a:p>
            <a:r>
              <a:rPr lang="en-GB" dirty="0"/>
              <a:t>How do you think it feels to be in a football crowd and not be able to see what is happening?</a:t>
            </a:r>
          </a:p>
          <a:p>
            <a:r>
              <a:rPr lang="en-GB" dirty="0"/>
              <a:t>- perhaps the blind man should not go to the football match if he can't see.... he could listen to the match on the radio at home instead... what do you think?</a:t>
            </a:r>
          </a:p>
          <a:p>
            <a:r>
              <a:rPr lang="en-GB" dirty="0"/>
              <a:t>- How do you think he feels as his friend explains the match?</a:t>
            </a:r>
          </a:p>
          <a:p>
            <a:r>
              <a:rPr lang="en-GB" dirty="0"/>
              <a:t>- How do you think his friend feels as he explains what is going on?</a:t>
            </a:r>
          </a:p>
          <a:p>
            <a:r>
              <a:rPr lang="en-GB" dirty="0"/>
              <a:t>- when there is a goal scored, will there be any other clues? Will he have to wait for his friend to tell him before he knows?</a:t>
            </a:r>
          </a:p>
          <a:p>
            <a:r>
              <a:rPr lang="en-GB" dirty="0"/>
              <a:t>- what can we learn from the blind man in this story?</a:t>
            </a:r>
          </a:p>
          <a:p>
            <a:r>
              <a:rPr lang="en-GB" dirty="0"/>
              <a:t>- what can we learn from his friend?</a:t>
            </a:r>
          </a:p>
          <a:p>
            <a:r>
              <a:rPr lang="en-GB" dirty="0"/>
              <a:t>- why is this about no outsiders?</a:t>
            </a:r>
          </a:p>
        </p:txBody>
      </p:sp>
      <p:pic>
        <p:nvPicPr>
          <p:cNvPr id="7" name="Picture 6">
            <a:extLst>
              <a:ext uri="{FF2B5EF4-FFF2-40B4-BE49-F238E27FC236}">
                <a16:creationId xmlns:a16="http://schemas.microsoft.com/office/drawing/2014/main" id="{0F52352A-9BDF-4B59-99D3-0144B8FB71CF}"/>
              </a:ext>
            </a:extLst>
          </p:cNvPr>
          <p:cNvPicPr>
            <a:picLocks noChangeAspect="1"/>
          </p:cNvPicPr>
          <p:nvPr/>
        </p:nvPicPr>
        <p:blipFill>
          <a:blip r:embed="rId3"/>
          <a:stretch>
            <a:fillRect/>
          </a:stretch>
        </p:blipFill>
        <p:spPr>
          <a:xfrm>
            <a:off x="4323432" y="908720"/>
            <a:ext cx="4419380" cy="1572204"/>
          </a:xfrm>
          <a:prstGeom prst="rect">
            <a:avLst/>
          </a:prstGeom>
        </p:spPr>
      </p:pic>
      <p:pic>
        <p:nvPicPr>
          <p:cNvPr id="9" name="Picture 8">
            <a:extLst>
              <a:ext uri="{FF2B5EF4-FFF2-40B4-BE49-F238E27FC236}">
                <a16:creationId xmlns:a16="http://schemas.microsoft.com/office/drawing/2014/main" id="{5D0B2A6B-52F9-478C-8761-685CF69CFA00}"/>
              </a:ext>
            </a:extLst>
          </p:cNvPr>
          <p:cNvPicPr>
            <a:picLocks noChangeAspect="1"/>
          </p:cNvPicPr>
          <p:nvPr/>
        </p:nvPicPr>
        <p:blipFill>
          <a:blip r:embed="rId4"/>
          <a:stretch>
            <a:fillRect/>
          </a:stretch>
        </p:blipFill>
        <p:spPr>
          <a:xfrm>
            <a:off x="386160" y="810346"/>
            <a:ext cx="1509711" cy="2187600"/>
          </a:xfrm>
          <a:prstGeom prst="rect">
            <a:avLst/>
          </a:prstGeom>
        </p:spPr>
      </p:pic>
    </p:spTree>
    <p:extLst>
      <p:ext uri="{BB962C8B-B14F-4D97-AF65-F5344CB8AC3E}">
        <p14:creationId xmlns:p14="http://schemas.microsoft.com/office/powerpoint/2010/main" val="235658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158DF-139B-46EA-B8C9-B624EFC56611}"/>
              </a:ext>
            </a:extLst>
          </p:cNvPr>
          <p:cNvSpPr txBox="1"/>
          <p:nvPr/>
        </p:nvSpPr>
        <p:spPr>
          <a:xfrm>
            <a:off x="971600" y="3933056"/>
            <a:ext cx="6984776" cy="1477328"/>
          </a:xfrm>
          <a:prstGeom prst="rect">
            <a:avLst/>
          </a:prstGeom>
          <a:noFill/>
        </p:spPr>
        <p:txBody>
          <a:bodyPr wrap="square" rtlCol="0">
            <a:spAutoFit/>
          </a:bodyPr>
          <a:lstStyle/>
          <a:p>
            <a:r>
              <a:rPr lang="en-GB" dirty="0"/>
              <a:t>What does unique mean?</a:t>
            </a:r>
          </a:p>
          <a:p>
            <a:endParaRPr lang="en-GB" dirty="0"/>
          </a:p>
          <a:p>
            <a:r>
              <a:rPr lang="en-GB" dirty="0">
                <a:hlinkClick r:id="rId2"/>
              </a:rPr>
              <a:t>https://www.youtube.com/watch?v=Zc63hfrrea4</a:t>
            </a:r>
            <a:endParaRPr lang="en-GB" dirty="0"/>
          </a:p>
          <a:p>
            <a:endParaRPr lang="en-GB" dirty="0"/>
          </a:p>
          <a:p>
            <a:endParaRPr lang="en-GB" dirty="0"/>
          </a:p>
        </p:txBody>
      </p:sp>
      <p:pic>
        <p:nvPicPr>
          <p:cNvPr id="4" name="Picture 3">
            <a:extLst>
              <a:ext uri="{FF2B5EF4-FFF2-40B4-BE49-F238E27FC236}">
                <a16:creationId xmlns:a16="http://schemas.microsoft.com/office/drawing/2014/main" id="{C403CD98-D670-448C-8C57-037106024A88}"/>
              </a:ext>
            </a:extLst>
          </p:cNvPr>
          <p:cNvPicPr>
            <a:picLocks noChangeAspect="1"/>
          </p:cNvPicPr>
          <p:nvPr/>
        </p:nvPicPr>
        <p:blipFill>
          <a:blip r:embed="rId3"/>
          <a:stretch>
            <a:fillRect/>
          </a:stretch>
        </p:blipFill>
        <p:spPr>
          <a:xfrm>
            <a:off x="395536" y="188640"/>
            <a:ext cx="8545118" cy="3410426"/>
          </a:xfrm>
          <a:prstGeom prst="rect">
            <a:avLst/>
          </a:prstGeom>
        </p:spPr>
      </p:pic>
      <p:pic>
        <p:nvPicPr>
          <p:cNvPr id="7" name="Picture 6">
            <a:extLst>
              <a:ext uri="{FF2B5EF4-FFF2-40B4-BE49-F238E27FC236}">
                <a16:creationId xmlns:a16="http://schemas.microsoft.com/office/drawing/2014/main" id="{E088AD04-48B4-443A-AFED-8884433AC201}"/>
              </a:ext>
            </a:extLst>
          </p:cNvPr>
          <p:cNvPicPr>
            <a:picLocks noChangeAspect="1"/>
          </p:cNvPicPr>
          <p:nvPr/>
        </p:nvPicPr>
        <p:blipFill>
          <a:blip r:embed="rId4"/>
          <a:stretch>
            <a:fillRect/>
          </a:stretch>
        </p:blipFill>
        <p:spPr>
          <a:xfrm>
            <a:off x="6732241" y="4279014"/>
            <a:ext cx="2208414" cy="2208414"/>
          </a:xfrm>
          <a:prstGeom prst="rect">
            <a:avLst/>
          </a:prstGeom>
        </p:spPr>
      </p:pic>
      <p:pic>
        <p:nvPicPr>
          <p:cNvPr id="9" name="Picture 8">
            <a:extLst>
              <a:ext uri="{FF2B5EF4-FFF2-40B4-BE49-F238E27FC236}">
                <a16:creationId xmlns:a16="http://schemas.microsoft.com/office/drawing/2014/main" id="{97802E85-D800-4A40-940F-8B5C09F0720C}"/>
              </a:ext>
            </a:extLst>
          </p:cNvPr>
          <p:cNvPicPr>
            <a:picLocks noChangeAspect="1"/>
          </p:cNvPicPr>
          <p:nvPr/>
        </p:nvPicPr>
        <p:blipFill>
          <a:blip r:embed="rId5"/>
          <a:stretch>
            <a:fillRect/>
          </a:stretch>
        </p:blipFill>
        <p:spPr>
          <a:xfrm>
            <a:off x="2627784" y="5373005"/>
            <a:ext cx="3477110" cy="1219370"/>
          </a:xfrm>
          <a:prstGeom prst="rect">
            <a:avLst/>
          </a:prstGeom>
        </p:spPr>
      </p:pic>
    </p:spTree>
    <p:extLst>
      <p:ext uri="{BB962C8B-B14F-4D97-AF65-F5344CB8AC3E}">
        <p14:creationId xmlns:p14="http://schemas.microsoft.com/office/powerpoint/2010/main" val="133371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2FE2-6A5E-478F-9043-525F1C775BF8}"/>
              </a:ext>
            </a:extLst>
          </p:cNvPr>
          <p:cNvSpPr>
            <a:spLocks noGrp="1"/>
          </p:cNvSpPr>
          <p:nvPr>
            <p:ph type="title"/>
          </p:nvPr>
        </p:nvSpPr>
        <p:spPr/>
        <p:txBody>
          <a:bodyPr/>
          <a:lstStyle/>
          <a:p>
            <a:r>
              <a:rPr lang="en-GB" sz="4400" dirty="0">
                <a:solidFill>
                  <a:schemeClr val="tx2">
                    <a:lumMod val="60000"/>
                    <a:lumOff val="40000"/>
                  </a:schemeClr>
                </a:solidFill>
                <a:latin typeface="Gill Sans MT" pitchFamily="34" charset="0"/>
              </a:rPr>
              <a:t>Our School Prayer</a:t>
            </a:r>
            <a:endParaRPr lang="en-GB" dirty="0"/>
          </a:p>
        </p:txBody>
      </p:sp>
      <p:sp>
        <p:nvSpPr>
          <p:cNvPr id="4" name="Content Placeholder 2">
            <a:extLst>
              <a:ext uri="{FF2B5EF4-FFF2-40B4-BE49-F238E27FC236}">
                <a16:creationId xmlns:a16="http://schemas.microsoft.com/office/drawing/2014/main" id="{B5873B5E-516F-4AB1-BF2B-A21704ACFDCC}"/>
              </a:ext>
            </a:extLst>
          </p:cNvPr>
          <p:cNvSpPr>
            <a:spLocks noGrp="1"/>
          </p:cNvSpPr>
          <p:nvPr>
            <p:ph idx="1"/>
          </p:nvPr>
        </p:nvSpPr>
        <p:spPr>
          <a:xfrm>
            <a:off x="-252536" y="1166018"/>
            <a:ext cx="8229600" cy="4525963"/>
          </a:xfrm>
        </p:spPr>
        <p:txBody>
          <a:bodyPr>
            <a:noAutofit/>
          </a:bodyPr>
          <a:lstStyle/>
          <a:p>
            <a:pPr marL="0" indent="0" algn="ctr">
              <a:buNone/>
            </a:pPr>
            <a:endParaRPr lang="en-GB" sz="2400" dirty="0">
              <a:latin typeface="Gill Sans MT" pitchFamily="34" charset="0"/>
            </a:endParaRPr>
          </a:p>
          <a:p>
            <a:pPr marL="0" indent="0" algn="ctr">
              <a:buNone/>
            </a:pPr>
            <a:r>
              <a:rPr lang="en-US" dirty="0">
                <a:latin typeface="Gill Sans MT" pitchFamily="34" charset="0"/>
              </a:rPr>
              <a:t>Father God, protect us,</a:t>
            </a:r>
            <a:endParaRPr lang="en-GB" dirty="0">
              <a:latin typeface="Gill Sans MT" pitchFamily="34" charset="0"/>
            </a:endParaRPr>
          </a:p>
          <a:p>
            <a:pPr marL="0" indent="0" algn="ctr">
              <a:buNone/>
            </a:pPr>
            <a:r>
              <a:rPr lang="en-US" dirty="0">
                <a:latin typeface="Gill Sans MT" pitchFamily="34" charset="0"/>
              </a:rPr>
              <a:t>Keep us safe at school each day.</a:t>
            </a:r>
            <a:endParaRPr lang="en-GB" dirty="0">
              <a:latin typeface="Gill Sans MT" pitchFamily="34" charset="0"/>
            </a:endParaRPr>
          </a:p>
          <a:p>
            <a:pPr marL="0" indent="0" algn="ctr">
              <a:buNone/>
            </a:pPr>
            <a:r>
              <a:rPr lang="en-US" dirty="0">
                <a:latin typeface="Gill Sans MT" pitchFamily="34" charset="0"/>
              </a:rPr>
              <a:t>Jesus Christ, be with us</a:t>
            </a:r>
            <a:endParaRPr lang="en-GB" dirty="0">
              <a:latin typeface="Gill Sans MT" pitchFamily="34" charset="0"/>
            </a:endParaRPr>
          </a:p>
          <a:p>
            <a:pPr marL="0" indent="0" algn="ctr">
              <a:buNone/>
            </a:pPr>
            <a:r>
              <a:rPr lang="en-US" dirty="0">
                <a:latin typeface="Gill Sans MT" pitchFamily="34" charset="0"/>
              </a:rPr>
              <a:t>in our work and in our play.</a:t>
            </a:r>
            <a:endParaRPr lang="en-GB" dirty="0">
              <a:latin typeface="Gill Sans MT" pitchFamily="34" charset="0"/>
            </a:endParaRPr>
          </a:p>
          <a:p>
            <a:pPr marL="0" indent="0" algn="ctr">
              <a:buNone/>
            </a:pPr>
            <a:r>
              <a:rPr lang="en-US" dirty="0">
                <a:latin typeface="Gill Sans MT" pitchFamily="34" charset="0"/>
              </a:rPr>
              <a:t>Holy Spirit, guide us,</a:t>
            </a:r>
            <a:endParaRPr lang="en-GB" dirty="0">
              <a:latin typeface="Gill Sans MT" pitchFamily="34" charset="0"/>
            </a:endParaRPr>
          </a:p>
          <a:p>
            <a:pPr marL="0" indent="0" algn="ctr">
              <a:buNone/>
            </a:pPr>
            <a:r>
              <a:rPr lang="en-US" dirty="0">
                <a:latin typeface="Gill Sans MT" pitchFamily="34" charset="0"/>
              </a:rPr>
              <a:t>Keep our hope and vision high.</a:t>
            </a:r>
            <a:endParaRPr lang="en-GB" dirty="0">
              <a:latin typeface="Gill Sans MT" pitchFamily="34" charset="0"/>
            </a:endParaRPr>
          </a:p>
          <a:p>
            <a:pPr marL="0" indent="0" algn="ctr">
              <a:buNone/>
            </a:pPr>
            <a:r>
              <a:rPr lang="en-US" dirty="0">
                <a:latin typeface="Gill Sans MT" pitchFamily="34" charset="0"/>
              </a:rPr>
              <a:t>Give us faith, fun and friendship</a:t>
            </a:r>
            <a:endParaRPr lang="en-GB" dirty="0">
              <a:latin typeface="Gill Sans MT" pitchFamily="34" charset="0"/>
            </a:endParaRPr>
          </a:p>
          <a:p>
            <a:pPr marL="0" indent="0" algn="ctr">
              <a:buNone/>
            </a:pPr>
            <a:r>
              <a:rPr lang="en-US" dirty="0">
                <a:latin typeface="Gill Sans MT" pitchFamily="34" charset="0"/>
              </a:rPr>
              <a:t>As we learn, love and fly.</a:t>
            </a:r>
            <a:endParaRPr lang="en-GB" dirty="0">
              <a:latin typeface="Gill Sans MT" pitchFamily="34" charset="0"/>
            </a:endParaRPr>
          </a:p>
          <a:p>
            <a:pPr marL="0" indent="0">
              <a:buNone/>
            </a:pPr>
            <a:endParaRPr lang="en-GB" sz="2400" dirty="0"/>
          </a:p>
        </p:txBody>
      </p:sp>
      <p:pic>
        <p:nvPicPr>
          <p:cNvPr id="5" name="Picture 4">
            <a:extLst>
              <a:ext uri="{FF2B5EF4-FFF2-40B4-BE49-F238E27FC236}">
                <a16:creationId xmlns:a16="http://schemas.microsoft.com/office/drawing/2014/main" id="{16A46E03-46CA-4CBF-9C58-816624109D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57972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B39F1556-132F-4302-A098-596CC0404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4344" y="1764019"/>
            <a:ext cx="2317440" cy="2780928"/>
          </a:xfrm>
          <a:prstGeom prst="rect">
            <a:avLst/>
          </a:prstGeom>
        </p:spPr>
      </p:pic>
    </p:spTree>
    <p:extLst>
      <p:ext uri="{BB962C8B-B14F-4D97-AF65-F5344CB8AC3E}">
        <p14:creationId xmlns:p14="http://schemas.microsoft.com/office/powerpoint/2010/main" val="4210553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TotalTime>
  <Words>342</Words>
  <Application>Microsoft Office PowerPoint</Application>
  <PresentationFormat>On-screen Show (4:3)</PresentationFormat>
  <Paragraphs>44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Gill Sans MT</vt:lpstr>
      <vt:lpstr>Office Theme</vt:lpstr>
      <vt:lpstr>No Outsiders-KS1</vt:lpstr>
      <vt:lpstr>Candle Prayer</vt:lpstr>
      <vt:lpstr>PowerPoint Presentation</vt:lpstr>
      <vt:lpstr>PowerPoint Presentation</vt:lpstr>
      <vt:lpstr>What do you see in the photo? Where are they? What are they doing?</vt:lpstr>
      <vt:lpstr>PowerPoint Presentation</vt:lpstr>
      <vt:lpstr>PowerPoint Presentation</vt:lpstr>
      <vt:lpstr>Our School Prayer</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School Year</dc:title>
  <dc:creator>lstrong3</dc:creator>
  <cp:lastModifiedBy>G Havey</cp:lastModifiedBy>
  <cp:revision>61</cp:revision>
  <dcterms:created xsi:type="dcterms:W3CDTF">2014-09-10T08:10:22Z</dcterms:created>
  <dcterms:modified xsi:type="dcterms:W3CDTF">2023-10-24T12:31:17Z</dcterms:modified>
</cp:coreProperties>
</file>