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306" r:id="rId4"/>
    <p:sldId id="307" r:id="rId5"/>
    <p:sldId id="313" r:id="rId6"/>
    <p:sldId id="314" r:id="rId7"/>
    <p:sldId id="308" r:id="rId8"/>
    <p:sldId id="309" r:id="rId9"/>
    <p:sldId id="310" r:id="rId10"/>
    <p:sldId id="311" r:id="rId11"/>
    <p:sldId id="305" r:id="rId12"/>
    <p:sldId id="312"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84368" autoAdjust="0"/>
  </p:normalViewPr>
  <p:slideViewPr>
    <p:cSldViewPr>
      <p:cViewPr varScale="1">
        <p:scale>
          <a:sx n="87" d="100"/>
          <a:sy n="87" d="100"/>
        </p:scale>
        <p:origin x="9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3A7-B40B-4078-B54C-EF69172A5E9D}" type="datetimeFigureOut">
              <a:rPr lang="en-GB" smtClean="0"/>
              <a:t>18/04/2024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18/04/2024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eqe_LMju6nQ&amp;t=12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dirty="0">
                <a:solidFill>
                  <a:srgbClr val="0070C0"/>
                </a:solidFill>
                <a:latin typeface="Gill Sans MT" panose="020B0502020104020203" pitchFamily="34" charset="0"/>
              </a:rPr>
              <a:t>No Outsiders-KS1</a:t>
            </a:r>
          </a:p>
        </p:txBody>
      </p:sp>
      <p:sp>
        <p:nvSpPr>
          <p:cNvPr id="3" name="Subtitle 2"/>
          <p:cNvSpPr>
            <a:spLocks noGrp="1"/>
          </p:cNvSpPr>
          <p:nvPr>
            <p:ph type="subTitle" idx="1"/>
          </p:nvPr>
        </p:nvSpPr>
        <p:spPr>
          <a:xfrm>
            <a:off x="420508" y="1284816"/>
            <a:ext cx="6400800" cy="1410577"/>
          </a:xfrm>
        </p:spPr>
        <p:txBody>
          <a:bodyPr>
            <a:normAutofit fontScale="400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Mrs Wilkinson  -  Headteacher</a:t>
            </a:r>
          </a:p>
          <a:p>
            <a:r>
              <a:rPr lang="en-GB" sz="9600" dirty="0">
                <a:solidFill>
                  <a:srgbClr val="FF0000"/>
                </a:solidFill>
                <a:latin typeface="Gill Sans MT" panose="020B0502020104020203" pitchFamily="34" charset="0"/>
              </a:rPr>
              <a:t>Summer 1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3284984"/>
            <a:ext cx="6318901"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pic>
        <p:nvPicPr>
          <p:cNvPr id="5" name="Picture 4">
            <a:extLst>
              <a:ext uri="{FF2B5EF4-FFF2-40B4-BE49-F238E27FC236}">
                <a16:creationId xmlns:a16="http://schemas.microsoft.com/office/drawing/2014/main" id="{BFD94201-3835-4BD1-8C1B-BC8589475422}"/>
              </a:ext>
            </a:extLst>
          </p:cNvPr>
          <p:cNvPicPr>
            <a:picLocks noChangeAspect="1"/>
          </p:cNvPicPr>
          <p:nvPr/>
        </p:nvPicPr>
        <p:blipFill>
          <a:blip r:embed="rId3"/>
          <a:stretch>
            <a:fillRect/>
          </a:stretch>
        </p:blipFill>
        <p:spPr>
          <a:xfrm>
            <a:off x="5733406" y="4077072"/>
            <a:ext cx="2895611" cy="2401238"/>
          </a:xfrm>
          <a:prstGeom prst="rect">
            <a:avLst/>
          </a:prstGeom>
        </p:spPr>
      </p:pic>
    </p:spTree>
    <p:extLst>
      <p:ext uri="{BB962C8B-B14F-4D97-AF65-F5344CB8AC3E}">
        <p14:creationId xmlns:p14="http://schemas.microsoft.com/office/powerpoint/2010/main" val="36187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2B3F4-266C-4D7E-83D2-F6C4BF82433D}"/>
              </a:ext>
            </a:extLst>
          </p:cNvPr>
          <p:cNvSpPr txBox="1"/>
          <p:nvPr/>
        </p:nvSpPr>
        <p:spPr>
          <a:xfrm>
            <a:off x="1547664" y="44624"/>
            <a:ext cx="7488832" cy="1200329"/>
          </a:xfrm>
          <a:prstGeom prst="rect">
            <a:avLst/>
          </a:prstGeom>
          <a:noFill/>
        </p:spPr>
        <p:txBody>
          <a:bodyPr wrap="square">
            <a:spAutoFit/>
          </a:bodyPr>
          <a:lstStyle/>
          <a:p>
            <a:r>
              <a:rPr lang="en-GB" dirty="0">
                <a:solidFill>
                  <a:srgbClr val="222222"/>
                </a:solidFill>
                <a:latin typeface="Arial" panose="020B0604020202020204" pitchFamily="34" charset="0"/>
              </a:rPr>
              <a:t>W</a:t>
            </a:r>
            <a:r>
              <a:rPr lang="en-GB" b="0" i="0" dirty="0">
                <a:solidFill>
                  <a:srgbClr val="222222"/>
                </a:solidFill>
                <a:effectLst/>
                <a:latin typeface="Arial" panose="020B0604020202020204" pitchFamily="34" charset="0"/>
              </a:rPr>
              <a:t>hy is this about No Outsiders?</a:t>
            </a: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r>
              <a:rPr lang="en-GB" dirty="0">
                <a:solidFill>
                  <a:srgbClr val="222222"/>
                </a:solidFill>
                <a:latin typeface="Arial" panose="020B0604020202020204" pitchFamily="34" charset="0"/>
              </a:rPr>
              <a:t>Which of the  protected characteristic is it about?</a:t>
            </a:r>
            <a:endParaRPr lang="en-GB" dirty="0"/>
          </a:p>
        </p:txBody>
      </p:sp>
      <p:pic>
        <p:nvPicPr>
          <p:cNvPr id="5" name="Picture 4">
            <a:extLst>
              <a:ext uri="{FF2B5EF4-FFF2-40B4-BE49-F238E27FC236}">
                <a16:creationId xmlns:a16="http://schemas.microsoft.com/office/drawing/2014/main" id="{4BD0B94C-F468-4C92-A91E-5629278750CF}"/>
              </a:ext>
            </a:extLst>
          </p:cNvPr>
          <p:cNvPicPr>
            <a:picLocks noChangeAspect="1"/>
          </p:cNvPicPr>
          <p:nvPr/>
        </p:nvPicPr>
        <p:blipFill>
          <a:blip r:embed="rId2"/>
          <a:stretch>
            <a:fillRect/>
          </a:stretch>
        </p:blipFill>
        <p:spPr>
          <a:xfrm>
            <a:off x="611560" y="1263374"/>
            <a:ext cx="7704856" cy="5389740"/>
          </a:xfrm>
          <a:prstGeom prst="rect">
            <a:avLst/>
          </a:prstGeom>
        </p:spPr>
      </p:pic>
    </p:spTree>
    <p:extLst>
      <p:ext uri="{BB962C8B-B14F-4D97-AF65-F5344CB8AC3E}">
        <p14:creationId xmlns:p14="http://schemas.microsoft.com/office/powerpoint/2010/main" val="404028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02E85-D800-4A40-940F-8B5C09F0720C}"/>
              </a:ext>
            </a:extLst>
          </p:cNvPr>
          <p:cNvPicPr>
            <a:picLocks noChangeAspect="1"/>
          </p:cNvPicPr>
          <p:nvPr/>
        </p:nvPicPr>
        <p:blipFill>
          <a:blip r:embed="rId2"/>
          <a:stretch>
            <a:fillRect/>
          </a:stretch>
        </p:blipFill>
        <p:spPr>
          <a:xfrm>
            <a:off x="4932040" y="2255539"/>
            <a:ext cx="4106707" cy="1440160"/>
          </a:xfrm>
          <a:prstGeom prst="rect">
            <a:avLst/>
          </a:prstGeom>
        </p:spPr>
      </p:pic>
      <p:pic>
        <p:nvPicPr>
          <p:cNvPr id="5" name="Picture 4">
            <a:extLst>
              <a:ext uri="{FF2B5EF4-FFF2-40B4-BE49-F238E27FC236}">
                <a16:creationId xmlns:a16="http://schemas.microsoft.com/office/drawing/2014/main" id="{8D578E01-0B4F-48FB-A747-579341D30000}"/>
              </a:ext>
            </a:extLst>
          </p:cNvPr>
          <p:cNvPicPr>
            <a:picLocks noChangeAspect="1"/>
          </p:cNvPicPr>
          <p:nvPr/>
        </p:nvPicPr>
        <p:blipFill>
          <a:blip r:embed="rId3"/>
          <a:stretch>
            <a:fillRect/>
          </a:stretch>
        </p:blipFill>
        <p:spPr>
          <a:xfrm>
            <a:off x="5868144" y="4077072"/>
            <a:ext cx="1686160" cy="1800476"/>
          </a:xfrm>
          <a:prstGeom prst="rect">
            <a:avLst/>
          </a:prstGeom>
        </p:spPr>
      </p:pic>
      <p:sp>
        <p:nvSpPr>
          <p:cNvPr id="6" name="TextBox 5">
            <a:extLst>
              <a:ext uri="{FF2B5EF4-FFF2-40B4-BE49-F238E27FC236}">
                <a16:creationId xmlns:a16="http://schemas.microsoft.com/office/drawing/2014/main" id="{5F5BD8DF-5EF1-4F8A-8179-3722C259AFAE}"/>
              </a:ext>
            </a:extLst>
          </p:cNvPr>
          <p:cNvSpPr txBox="1"/>
          <p:nvPr/>
        </p:nvSpPr>
        <p:spPr>
          <a:xfrm>
            <a:off x="1607288" y="518787"/>
            <a:ext cx="5112568" cy="923330"/>
          </a:xfrm>
          <a:prstGeom prst="rect">
            <a:avLst/>
          </a:prstGeom>
          <a:noFill/>
          <a:ln w="76200">
            <a:solidFill>
              <a:schemeClr val="accent2"/>
            </a:solidFill>
          </a:ln>
        </p:spPr>
        <p:txBody>
          <a:bodyPr wrap="square" rtlCol="0">
            <a:spAutoFit/>
          </a:bodyPr>
          <a:lstStyle/>
          <a:p>
            <a:r>
              <a:rPr lang="en-GB" dirty="0"/>
              <a:t>Every individual is equal regardless of their ‘AGE’.</a:t>
            </a:r>
          </a:p>
          <a:p>
            <a:endParaRPr lang="en-GB" dirty="0"/>
          </a:p>
          <a:p>
            <a:r>
              <a:rPr lang="en-GB" dirty="0"/>
              <a:t>Do not treat people unfairly because of their age…. </a:t>
            </a:r>
          </a:p>
        </p:txBody>
      </p:sp>
      <p:sp>
        <p:nvSpPr>
          <p:cNvPr id="8" name="TextBox 7">
            <a:extLst>
              <a:ext uri="{FF2B5EF4-FFF2-40B4-BE49-F238E27FC236}">
                <a16:creationId xmlns:a16="http://schemas.microsoft.com/office/drawing/2014/main" id="{CBBDF398-5D87-4A5E-809D-3651D6D455B2}"/>
              </a:ext>
            </a:extLst>
          </p:cNvPr>
          <p:cNvSpPr txBox="1"/>
          <p:nvPr/>
        </p:nvSpPr>
        <p:spPr>
          <a:xfrm>
            <a:off x="395536" y="2204864"/>
            <a:ext cx="4608512" cy="3416320"/>
          </a:xfrm>
          <a:prstGeom prst="rect">
            <a:avLst/>
          </a:prstGeom>
          <a:noFill/>
        </p:spPr>
        <p:txBody>
          <a:bodyPr wrap="square" rtlCol="0">
            <a:spAutoFit/>
          </a:bodyPr>
          <a:lstStyle/>
          <a:p>
            <a:r>
              <a:rPr lang="en-GB" dirty="0"/>
              <a:t>What does the bible tell us about ‘age’?</a:t>
            </a:r>
          </a:p>
          <a:p>
            <a:endParaRPr lang="en-GB" dirty="0"/>
          </a:p>
          <a:p>
            <a:r>
              <a:rPr lang="en-GB" b="0" i="0" dirty="0">
                <a:solidFill>
                  <a:srgbClr val="111111"/>
                </a:solidFill>
                <a:effectLst/>
                <a:latin typeface="-apple-system"/>
              </a:rPr>
              <a:t>The Bible emphasises treating elders with honour, respecting their wisdom, and caring for them. As believers, we are called to love and respect people of all ages, recognising that everyone deserves equal respect in God’s eyes.</a:t>
            </a:r>
          </a:p>
          <a:p>
            <a:endParaRPr lang="en-GB" dirty="0">
              <a:solidFill>
                <a:srgbClr val="111111"/>
              </a:solidFill>
              <a:latin typeface="-apple-system"/>
            </a:endParaRPr>
          </a:p>
          <a:p>
            <a:endParaRPr lang="en-GB" dirty="0">
              <a:solidFill>
                <a:srgbClr val="111111"/>
              </a:solidFill>
              <a:latin typeface="-apple-system"/>
            </a:endParaRPr>
          </a:p>
          <a:p>
            <a:r>
              <a:rPr lang="en-GB" dirty="0">
                <a:solidFill>
                  <a:srgbClr val="111111"/>
                </a:solidFill>
                <a:latin typeface="-apple-system"/>
              </a:rPr>
              <a:t>PSALMS 71:9</a:t>
            </a:r>
          </a:p>
          <a:p>
            <a:r>
              <a:rPr lang="en-GB" i="1" dirty="0">
                <a:solidFill>
                  <a:srgbClr val="FF0000"/>
                </a:solidFill>
              </a:rPr>
              <a:t>Do not cast me away when I am old; do not forsake me when my strength is gone.</a:t>
            </a:r>
          </a:p>
        </p:txBody>
      </p:sp>
    </p:spTree>
    <p:extLst>
      <p:ext uri="{BB962C8B-B14F-4D97-AF65-F5344CB8AC3E}">
        <p14:creationId xmlns:p14="http://schemas.microsoft.com/office/powerpoint/2010/main" val="133371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E510-0090-4CC0-A28C-8A2F05703AFC}"/>
              </a:ext>
            </a:extLst>
          </p:cNvPr>
          <p:cNvSpPr>
            <a:spLocks noGrp="1"/>
          </p:cNvSpPr>
          <p:nvPr>
            <p:ph type="title"/>
          </p:nvPr>
        </p:nvSpPr>
        <p:spPr>
          <a:xfrm>
            <a:off x="457200" y="2259443"/>
            <a:ext cx="8229600" cy="1143000"/>
          </a:xfrm>
        </p:spPr>
        <p:txBody>
          <a:bodyPr>
            <a:normAutofit fontScale="90000"/>
          </a:bodyPr>
          <a:lstStyle/>
          <a:p>
            <a:r>
              <a:rPr lang="en-GB" dirty="0"/>
              <a:t>Do you treat all people fairly regardless of their age?</a:t>
            </a:r>
          </a:p>
        </p:txBody>
      </p:sp>
    </p:spTree>
    <p:extLst>
      <p:ext uri="{BB962C8B-B14F-4D97-AF65-F5344CB8AC3E}">
        <p14:creationId xmlns:p14="http://schemas.microsoft.com/office/powerpoint/2010/main" val="99502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187624" y="849733"/>
            <a:ext cx="5857113" cy="4859799"/>
          </a:xfrm>
          <a:prstGeom prst="rect">
            <a:avLst/>
          </a:prstGeom>
        </p:spPr>
      </p:pic>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DCF4C-A4AF-470E-92FD-02175D77234F}"/>
              </a:ext>
            </a:extLst>
          </p:cNvPr>
          <p:cNvPicPr>
            <a:picLocks noChangeAspect="1"/>
          </p:cNvPicPr>
          <p:nvPr/>
        </p:nvPicPr>
        <p:blipFill>
          <a:blip r:embed="rId2"/>
          <a:stretch>
            <a:fillRect/>
          </a:stretch>
        </p:blipFill>
        <p:spPr>
          <a:xfrm>
            <a:off x="1455646" y="404664"/>
            <a:ext cx="6068682" cy="5889488"/>
          </a:xfrm>
          <a:prstGeom prst="rect">
            <a:avLst/>
          </a:prstGeom>
        </p:spPr>
      </p:pic>
    </p:spTree>
    <p:extLst>
      <p:ext uri="{BB962C8B-B14F-4D97-AF65-F5344CB8AC3E}">
        <p14:creationId xmlns:p14="http://schemas.microsoft.com/office/powerpoint/2010/main" val="109003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8BD18-2864-4172-952E-8174554E3342}"/>
              </a:ext>
            </a:extLst>
          </p:cNvPr>
          <p:cNvPicPr>
            <a:picLocks noChangeAspect="1"/>
          </p:cNvPicPr>
          <p:nvPr/>
        </p:nvPicPr>
        <p:blipFill>
          <a:blip r:embed="rId2"/>
          <a:stretch>
            <a:fillRect/>
          </a:stretch>
        </p:blipFill>
        <p:spPr>
          <a:xfrm>
            <a:off x="0" y="869735"/>
            <a:ext cx="9144000" cy="5118529"/>
          </a:xfrm>
          <a:prstGeom prst="rect">
            <a:avLst/>
          </a:prstGeom>
        </p:spPr>
      </p:pic>
    </p:spTree>
    <p:extLst>
      <p:ext uri="{BB962C8B-B14F-4D97-AF65-F5344CB8AC3E}">
        <p14:creationId xmlns:p14="http://schemas.microsoft.com/office/powerpoint/2010/main" val="383663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0068-1565-4A72-BF76-EAFCC51E559D}"/>
              </a:ext>
            </a:extLst>
          </p:cNvPr>
          <p:cNvSpPr>
            <a:spLocks noGrp="1"/>
          </p:cNvSpPr>
          <p:nvPr>
            <p:ph type="title"/>
          </p:nvPr>
        </p:nvSpPr>
        <p:spPr>
          <a:xfrm>
            <a:off x="457199" y="620688"/>
            <a:ext cx="8229600" cy="1143000"/>
          </a:xfrm>
        </p:spPr>
        <p:txBody>
          <a:bodyPr>
            <a:normAutofit fontScale="90000"/>
          </a:bodyPr>
          <a:lstStyle/>
          <a:p>
            <a:r>
              <a:rPr lang="en-GB" b="0" i="0" dirty="0">
                <a:solidFill>
                  <a:srgbClr val="222222"/>
                </a:solidFill>
                <a:effectLst/>
                <a:latin typeface="Arial" panose="020B0604020202020204" pitchFamily="34" charset="0"/>
              </a:rPr>
              <a:t>What do you see in the picture?</a:t>
            </a:r>
            <a:br>
              <a:rPr lang="en-GB" dirty="0"/>
            </a:br>
            <a:r>
              <a:rPr lang="en-GB" b="0" i="0" dirty="0">
                <a:solidFill>
                  <a:srgbClr val="222222"/>
                </a:solidFill>
                <a:effectLst/>
                <a:latin typeface="Arial" panose="020B0604020202020204" pitchFamily="34" charset="0"/>
              </a:rPr>
              <a:t>what is happening?</a:t>
            </a:r>
            <a:br>
              <a:rPr lang="en-GB" dirty="0"/>
            </a:br>
            <a:r>
              <a:rPr lang="en-GB" b="0" i="0" dirty="0">
                <a:solidFill>
                  <a:srgbClr val="222222"/>
                </a:solidFill>
                <a:effectLst/>
                <a:latin typeface="Arial" panose="020B0604020202020204" pitchFamily="34" charset="0"/>
              </a:rPr>
              <a:t>Where are they?</a:t>
            </a:r>
            <a:endParaRPr lang="en-GB" dirty="0"/>
          </a:p>
        </p:txBody>
      </p:sp>
      <p:pic>
        <p:nvPicPr>
          <p:cNvPr id="5" name="Picture 4">
            <a:extLst>
              <a:ext uri="{FF2B5EF4-FFF2-40B4-BE49-F238E27FC236}">
                <a16:creationId xmlns:a16="http://schemas.microsoft.com/office/drawing/2014/main" id="{527528DF-B76A-438B-9F82-52B64769A2BA}"/>
              </a:ext>
            </a:extLst>
          </p:cNvPr>
          <p:cNvPicPr>
            <a:picLocks noChangeAspect="1"/>
          </p:cNvPicPr>
          <p:nvPr/>
        </p:nvPicPr>
        <p:blipFill>
          <a:blip r:embed="rId2"/>
          <a:stretch>
            <a:fillRect/>
          </a:stretch>
        </p:blipFill>
        <p:spPr>
          <a:xfrm>
            <a:off x="457199" y="2204864"/>
            <a:ext cx="7992888" cy="4548620"/>
          </a:xfrm>
          <a:prstGeom prst="rect">
            <a:avLst/>
          </a:prstGeom>
        </p:spPr>
      </p:pic>
    </p:spTree>
    <p:extLst>
      <p:ext uri="{BB962C8B-B14F-4D97-AF65-F5344CB8AC3E}">
        <p14:creationId xmlns:p14="http://schemas.microsoft.com/office/powerpoint/2010/main" val="14659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50D9-AE9A-4EE7-9FA0-7EBE6E2BA3C8}"/>
              </a:ext>
            </a:extLst>
          </p:cNvPr>
          <p:cNvSpPr>
            <a:spLocks noGrp="1"/>
          </p:cNvSpPr>
          <p:nvPr>
            <p:ph type="title"/>
          </p:nvPr>
        </p:nvSpPr>
        <p:spPr/>
        <p:txBody>
          <a:bodyPr/>
          <a:lstStyle/>
          <a:p>
            <a:r>
              <a:rPr lang="en-GB" dirty="0"/>
              <a:t>Let’s watch the video…..,</a:t>
            </a:r>
          </a:p>
        </p:txBody>
      </p:sp>
      <p:sp>
        <p:nvSpPr>
          <p:cNvPr id="3" name="TextBox 2">
            <a:extLst>
              <a:ext uri="{FF2B5EF4-FFF2-40B4-BE49-F238E27FC236}">
                <a16:creationId xmlns:a16="http://schemas.microsoft.com/office/drawing/2014/main" id="{18ABF75E-943D-4AF4-8EAF-CE565CAB2C12}"/>
              </a:ext>
            </a:extLst>
          </p:cNvPr>
          <p:cNvSpPr txBox="1"/>
          <p:nvPr/>
        </p:nvSpPr>
        <p:spPr>
          <a:xfrm>
            <a:off x="1583668" y="2348880"/>
            <a:ext cx="5976664" cy="646331"/>
          </a:xfrm>
          <a:prstGeom prst="rect">
            <a:avLst/>
          </a:prstGeom>
          <a:noFill/>
        </p:spPr>
        <p:txBody>
          <a:bodyPr wrap="square" rtlCol="0">
            <a:spAutoFit/>
          </a:bodyPr>
          <a:lstStyle/>
          <a:p>
            <a:r>
              <a:rPr lang="en-GB" dirty="0">
                <a:hlinkClick r:id="rId2"/>
              </a:rPr>
              <a:t>Elderly residents at care home play human game of Hungry </a:t>
            </a:r>
            <a:r>
              <a:rPr lang="en-GB" dirty="0" err="1">
                <a:hlinkClick r:id="rId2"/>
              </a:rPr>
              <a:t>Hungry</a:t>
            </a:r>
            <a:r>
              <a:rPr lang="en-GB" dirty="0">
                <a:hlinkClick r:id="rId2"/>
              </a:rPr>
              <a:t> Hippos amid coronavirus outbreak (youtube.com)</a:t>
            </a:r>
            <a:endParaRPr lang="en-GB" dirty="0"/>
          </a:p>
        </p:txBody>
      </p:sp>
      <p:pic>
        <p:nvPicPr>
          <p:cNvPr id="4" name="Picture 3">
            <a:extLst>
              <a:ext uri="{FF2B5EF4-FFF2-40B4-BE49-F238E27FC236}">
                <a16:creationId xmlns:a16="http://schemas.microsoft.com/office/drawing/2014/main" id="{CEC2D567-B20A-47F6-BE10-8C72F9A9693E}"/>
              </a:ext>
            </a:extLst>
          </p:cNvPr>
          <p:cNvPicPr>
            <a:picLocks noChangeAspect="1"/>
          </p:cNvPicPr>
          <p:nvPr/>
        </p:nvPicPr>
        <p:blipFill>
          <a:blip r:embed="rId3"/>
          <a:stretch>
            <a:fillRect/>
          </a:stretch>
        </p:blipFill>
        <p:spPr>
          <a:xfrm>
            <a:off x="2915816" y="4077072"/>
            <a:ext cx="1511939" cy="2188654"/>
          </a:xfrm>
          <a:prstGeom prst="rect">
            <a:avLst/>
          </a:prstGeom>
        </p:spPr>
      </p:pic>
    </p:spTree>
    <p:extLst>
      <p:ext uri="{BB962C8B-B14F-4D97-AF65-F5344CB8AC3E}">
        <p14:creationId xmlns:p14="http://schemas.microsoft.com/office/powerpoint/2010/main" val="393294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28D35-D8D8-4FB8-9897-86C69A6A4A07}"/>
              </a:ext>
            </a:extLst>
          </p:cNvPr>
          <p:cNvSpPr txBox="1"/>
          <p:nvPr/>
        </p:nvSpPr>
        <p:spPr>
          <a:xfrm>
            <a:off x="179512" y="474345"/>
            <a:ext cx="6462464" cy="5355312"/>
          </a:xfrm>
          <a:prstGeom prst="rect">
            <a:avLst/>
          </a:prstGeom>
          <a:noFill/>
        </p:spPr>
        <p:txBody>
          <a:bodyPr wrap="square">
            <a:spAutoFit/>
          </a:bodyPr>
          <a:lstStyle/>
          <a:p>
            <a:pPr algn="l"/>
            <a:r>
              <a:rPr lang="en-GB" b="0" i="0" dirty="0">
                <a:solidFill>
                  <a:srgbClr val="222222"/>
                </a:solidFill>
                <a:effectLst/>
                <a:latin typeface="Arial" panose="020B0604020202020204" pitchFamily="34" charset="0"/>
              </a:rPr>
              <a:t>what is 'Hungry Hippos'? how do you normally play?</a:t>
            </a: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why might some of the residents find playing the original game difficult?</a:t>
            </a: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what is different about this version?</a:t>
            </a: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why do you think the people in the care home did this?</a:t>
            </a:r>
            <a:br>
              <a:rPr lang="en-GB" b="0" i="0" dirty="0">
                <a:solidFill>
                  <a:srgbClr val="757575"/>
                </a:solidFill>
                <a:effectLst/>
                <a:latin typeface="Roboto" panose="02000000000000000000" pitchFamily="2" charset="0"/>
              </a:rPr>
            </a:br>
            <a:endParaRPr lang="en-GB" b="0" i="0" dirty="0">
              <a:solidFill>
                <a:srgbClr val="757575"/>
              </a:solidFill>
              <a:effectLst/>
              <a:latin typeface="Roboto" panose="02000000000000000000" pitchFamily="2" charset="0"/>
            </a:endParaRPr>
          </a:p>
          <a:p>
            <a:pPr algn="l"/>
            <a:r>
              <a:rPr lang="en-GB" b="0" i="0" dirty="0">
                <a:solidFill>
                  <a:srgbClr val="222222"/>
                </a:solidFill>
                <a:effectLst/>
                <a:latin typeface="Arial" panose="020B0604020202020204" pitchFamily="34" charset="0"/>
              </a:rPr>
              <a:t>- how do you think the elderly people felt when they joined in?</a:t>
            </a:r>
            <a:endParaRPr lang="en-GB" b="0" i="0" dirty="0">
              <a:solidFill>
                <a:srgbClr val="757575"/>
              </a:solidFill>
              <a:effectLst/>
              <a:latin typeface="Roboto" panose="02000000000000000000" pitchFamily="2" charset="0"/>
            </a:endParaRPr>
          </a:p>
          <a:p>
            <a:pPr algn="l"/>
            <a:r>
              <a:rPr lang="en-GB" b="0" i="0" dirty="0">
                <a:solidFill>
                  <a:srgbClr val="222222"/>
                </a:solidFill>
                <a:effectLst/>
                <a:latin typeface="Arial" panose="020B0604020202020204" pitchFamily="34" charset="0"/>
              </a:rPr>
              <a:t>- you could argue Hungry Hippos is a game for children, not adults and old people should not be playing games like this. What do you think?</a:t>
            </a:r>
            <a:endParaRPr lang="en-GB" b="0" i="0" dirty="0">
              <a:solidFill>
                <a:srgbClr val="757575"/>
              </a:solidFill>
              <a:effectLst/>
              <a:latin typeface="Roboto" panose="02000000000000000000" pitchFamily="2" charset="0"/>
            </a:endParaRPr>
          </a:p>
          <a:p>
            <a:pPr algn="l"/>
            <a:endParaRPr lang="en-GB" dirty="0">
              <a:solidFill>
                <a:srgbClr val="222222"/>
              </a:solidFill>
              <a:latin typeface="Arial" panose="020B0604020202020204" pitchFamily="34" charset="0"/>
            </a:endParaRPr>
          </a:p>
          <a:p>
            <a:pPr marL="285750" indent="-285750" algn="l">
              <a:buFontTx/>
              <a:buChar char="-"/>
            </a:pPr>
            <a:r>
              <a:rPr lang="en-GB" dirty="0">
                <a:solidFill>
                  <a:srgbClr val="222222"/>
                </a:solidFill>
                <a:latin typeface="Arial" panose="020B0604020202020204" pitchFamily="34" charset="0"/>
              </a:rPr>
              <a:t>Is this what you imagine older people might do? </a:t>
            </a:r>
          </a:p>
          <a:p>
            <a:pPr marL="285750" indent="-285750" algn="l">
              <a:buFontTx/>
              <a:buChar char="-"/>
            </a:pPr>
            <a:r>
              <a:rPr lang="en-GB" b="0" i="0" dirty="0">
                <a:solidFill>
                  <a:srgbClr val="222222"/>
                </a:solidFill>
                <a:effectLst/>
                <a:latin typeface="Arial" panose="020B0604020202020204" pitchFamily="34" charset="0"/>
              </a:rPr>
              <a:t>When you think of older people, what do you imagine </a:t>
            </a:r>
          </a:p>
          <a:p>
            <a:pPr algn="l"/>
            <a:r>
              <a:rPr lang="en-GB" dirty="0">
                <a:solidFill>
                  <a:srgbClr val="222222"/>
                </a:solidFill>
                <a:latin typeface="Arial" panose="020B0604020202020204" pitchFamily="34" charset="0"/>
              </a:rPr>
              <a:t>they do with their time?</a:t>
            </a:r>
            <a:br>
              <a:rPr lang="en-GB" b="0" i="0" dirty="0">
                <a:solidFill>
                  <a:srgbClr val="757575"/>
                </a:solidFill>
                <a:effectLst/>
                <a:latin typeface="Roboto" panose="02000000000000000000" pitchFamily="2" charset="0"/>
              </a:rPr>
            </a:b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how are the people in this picture different to you?</a:t>
            </a: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how are the people in this picture similar to you?</a:t>
            </a:r>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a:t>
            </a:r>
            <a:r>
              <a:rPr lang="en-GB" b="0" i="0" dirty="0">
                <a:solidFill>
                  <a:srgbClr val="FF0000"/>
                </a:solidFill>
                <a:effectLst/>
                <a:latin typeface="Arial" panose="020B0604020202020204" pitchFamily="34" charset="0"/>
              </a:rPr>
              <a:t>what can we learn from the people in this picture?</a:t>
            </a:r>
            <a:br>
              <a:rPr lang="en-GB" b="0" i="0" dirty="0">
                <a:solidFill>
                  <a:srgbClr val="757575"/>
                </a:solidFill>
                <a:effectLst/>
                <a:latin typeface="Roboto" panose="02000000000000000000" pitchFamily="2" charset="0"/>
              </a:rPr>
            </a:br>
            <a:endParaRPr lang="en-GB" b="0" i="0" dirty="0">
              <a:solidFill>
                <a:srgbClr val="757575"/>
              </a:solidFill>
              <a:effectLst/>
              <a:latin typeface="Roboto" panose="02000000000000000000" pitchFamily="2" charset="0"/>
            </a:endParaRPr>
          </a:p>
        </p:txBody>
      </p:sp>
      <p:pic>
        <p:nvPicPr>
          <p:cNvPr id="4" name="Picture 3">
            <a:extLst>
              <a:ext uri="{FF2B5EF4-FFF2-40B4-BE49-F238E27FC236}">
                <a16:creationId xmlns:a16="http://schemas.microsoft.com/office/drawing/2014/main" id="{3D1F36D0-BC57-4111-99D5-D93F1DFBB0E3}"/>
              </a:ext>
            </a:extLst>
          </p:cNvPr>
          <p:cNvPicPr>
            <a:picLocks noChangeAspect="1"/>
          </p:cNvPicPr>
          <p:nvPr/>
        </p:nvPicPr>
        <p:blipFill>
          <a:blip r:embed="rId2"/>
          <a:stretch>
            <a:fillRect/>
          </a:stretch>
        </p:blipFill>
        <p:spPr>
          <a:xfrm>
            <a:off x="6156176" y="116632"/>
            <a:ext cx="2910954" cy="1656184"/>
          </a:xfrm>
          <a:prstGeom prst="rect">
            <a:avLst/>
          </a:prstGeom>
        </p:spPr>
      </p:pic>
      <p:pic>
        <p:nvPicPr>
          <p:cNvPr id="6" name="Picture 5">
            <a:extLst>
              <a:ext uri="{FF2B5EF4-FFF2-40B4-BE49-F238E27FC236}">
                <a16:creationId xmlns:a16="http://schemas.microsoft.com/office/drawing/2014/main" id="{5A8580C3-D82B-49BA-914C-F9A5125D5C55}"/>
              </a:ext>
            </a:extLst>
          </p:cNvPr>
          <p:cNvPicPr>
            <a:picLocks noChangeAspect="1"/>
          </p:cNvPicPr>
          <p:nvPr/>
        </p:nvPicPr>
        <p:blipFill>
          <a:blip r:embed="rId3"/>
          <a:stretch>
            <a:fillRect/>
          </a:stretch>
        </p:blipFill>
        <p:spPr>
          <a:xfrm>
            <a:off x="6138249" y="3637477"/>
            <a:ext cx="2792620" cy="2895416"/>
          </a:xfrm>
          <a:prstGeom prst="rect">
            <a:avLst/>
          </a:prstGeom>
        </p:spPr>
      </p:pic>
      <p:pic>
        <p:nvPicPr>
          <p:cNvPr id="7" name="Picture 6">
            <a:extLst>
              <a:ext uri="{FF2B5EF4-FFF2-40B4-BE49-F238E27FC236}">
                <a16:creationId xmlns:a16="http://schemas.microsoft.com/office/drawing/2014/main" id="{9FDAEFCC-D4AB-4C9D-B18F-4D2B0C6914CF}"/>
              </a:ext>
            </a:extLst>
          </p:cNvPr>
          <p:cNvPicPr>
            <a:picLocks noChangeAspect="1"/>
          </p:cNvPicPr>
          <p:nvPr/>
        </p:nvPicPr>
        <p:blipFill>
          <a:blip r:embed="rId4"/>
          <a:stretch>
            <a:fillRect/>
          </a:stretch>
        </p:blipFill>
        <p:spPr>
          <a:xfrm>
            <a:off x="7760825" y="1895078"/>
            <a:ext cx="1203663" cy="1742399"/>
          </a:xfrm>
          <a:prstGeom prst="rect">
            <a:avLst/>
          </a:prstGeom>
        </p:spPr>
      </p:pic>
      <p:pic>
        <p:nvPicPr>
          <p:cNvPr id="8" name="Picture 7">
            <a:extLst>
              <a:ext uri="{FF2B5EF4-FFF2-40B4-BE49-F238E27FC236}">
                <a16:creationId xmlns:a16="http://schemas.microsoft.com/office/drawing/2014/main" id="{951B351D-8F2D-441B-A337-A8B474390CFD}"/>
              </a:ext>
            </a:extLst>
          </p:cNvPr>
          <p:cNvPicPr>
            <a:picLocks noChangeAspect="1"/>
          </p:cNvPicPr>
          <p:nvPr/>
        </p:nvPicPr>
        <p:blipFill>
          <a:blip r:embed="rId5"/>
          <a:stretch>
            <a:fillRect/>
          </a:stretch>
        </p:blipFill>
        <p:spPr>
          <a:xfrm>
            <a:off x="1503008" y="5589240"/>
            <a:ext cx="3302941" cy="1175391"/>
          </a:xfrm>
          <a:prstGeom prst="rect">
            <a:avLst/>
          </a:prstGeom>
        </p:spPr>
      </p:pic>
    </p:spTree>
    <p:extLst>
      <p:ext uri="{BB962C8B-B14F-4D97-AF65-F5344CB8AC3E}">
        <p14:creationId xmlns:p14="http://schemas.microsoft.com/office/powerpoint/2010/main" val="2037606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473</Words>
  <Application>Microsoft Office PowerPoint</Application>
  <PresentationFormat>On-screen Show (4:3)</PresentationFormat>
  <Paragraphs>56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-apple-system</vt:lpstr>
      <vt:lpstr>Arial</vt:lpstr>
      <vt:lpstr>Calibri</vt:lpstr>
      <vt:lpstr>Gill Sans MT</vt:lpstr>
      <vt:lpstr>Roboto</vt:lpstr>
      <vt:lpstr>Office Theme</vt:lpstr>
      <vt:lpstr>No Outsiders-KS1</vt:lpstr>
      <vt:lpstr>Candle Prayer</vt:lpstr>
      <vt:lpstr>PowerPoint Presentation</vt:lpstr>
      <vt:lpstr>PowerPoint Presentation</vt:lpstr>
      <vt:lpstr>PowerPoint Presentation</vt:lpstr>
      <vt:lpstr>PowerPoint Presentation</vt:lpstr>
      <vt:lpstr>What do you see in the picture? what is happening? Where are they?</vt:lpstr>
      <vt:lpstr>Let’s watch the video…..,</vt:lpstr>
      <vt:lpstr>PowerPoint Presentation</vt:lpstr>
      <vt:lpstr>PowerPoint Presentation</vt:lpstr>
      <vt:lpstr>PowerPoint Presentation</vt:lpstr>
      <vt:lpstr>Do you treat all people fairly regardless of their age?</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C Wilkinson</cp:lastModifiedBy>
  <cp:revision>69</cp:revision>
  <dcterms:created xsi:type="dcterms:W3CDTF">2014-09-10T08:10:22Z</dcterms:created>
  <dcterms:modified xsi:type="dcterms:W3CDTF">2024-04-18T11:31:46Z</dcterms:modified>
</cp:coreProperties>
</file>