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306" r:id="rId4"/>
    <p:sldId id="307" r:id="rId5"/>
    <p:sldId id="311" r:id="rId6"/>
    <p:sldId id="304" r:id="rId7"/>
    <p:sldId id="309" r:id="rId8"/>
    <p:sldId id="313" r:id="rId9"/>
    <p:sldId id="310" r:id="rId10"/>
    <p:sldId id="312" r:id="rId11"/>
    <p:sldId id="30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Norris" initials="AN" lastIdx="1" clrIdx="0">
    <p:extLst>
      <p:ext uri="{19B8F6BF-5375-455C-9EA6-DF929625EA0E}">
        <p15:presenceInfo xmlns:p15="http://schemas.microsoft.com/office/powerpoint/2012/main" userId="S::ANORRIS9@st-johns-gosport.hants.sch.uk::7761fd52-dcb8-41be-a49f-cba459a07a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4" autoAdjust="0"/>
    <p:restoredTop sz="84368" autoAdjust="0"/>
  </p:normalViewPr>
  <p:slideViewPr>
    <p:cSldViewPr>
      <p:cViewPr varScale="1">
        <p:scale>
          <a:sx n="85" d="100"/>
          <a:sy n="85" d="100"/>
        </p:scale>
        <p:origin x="154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4AF3A7-B40B-4078-B54C-EF69172A5E9D}" type="datetimeFigureOut">
              <a:rPr lang="en-GB" smtClean="0"/>
              <a:t>02/11/2023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DDB1EC-DDCD-4DC7-9A23-AE9C1F0AAA6B}" type="slidenum">
              <a:rPr lang="en-GB" smtClean="0"/>
              <a:t>‹#›</a:t>
            </a:fld>
            <a:endParaRPr lang="en-GB"/>
          </a:p>
        </p:txBody>
      </p:sp>
    </p:spTree>
    <p:extLst>
      <p:ext uri="{BB962C8B-B14F-4D97-AF65-F5344CB8AC3E}">
        <p14:creationId xmlns:p14="http://schemas.microsoft.com/office/powerpoint/2010/main" val="2681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26591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729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241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779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71D8D-A1E7-49E1-9962-319C87DA530A}"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1741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71D8D-A1E7-49E1-9962-319C87DA530A}"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501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71D8D-A1E7-49E1-9962-319C87DA530A}" type="datetimeFigureOut">
              <a:rPr lang="en-GB" smtClean="0"/>
              <a:t>02/11/2023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0498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71D8D-A1E7-49E1-9962-319C87DA530A}" type="datetimeFigureOut">
              <a:rPr lang="en-GB" smtClean="0"/>
              <a:t>02/11/2023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01393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71D8D-A1E7-49E1-9962-319C87DA530A}" type="datetimeFigureOut">
              <a:rPr lang="en-GB" smtClean="0"/>
              <a:t>02/11/2023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55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37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180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1D8D-A1E7-49E1-9962-319C87DA530A}" type="datetimeFigureOut">
              <a:rPr lang="en-GB" smtClean="0"/>
              <a:t>02/11/2023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0C57-21A4-41A9-A699-25711E56606E}" type="slidenum">
              <a:rPr lang="en-GB" smtClean="0"/>
              <a:t>‹#›</a:t>
            </a:fld>
            <a:endParaRPr lang="en-GB"/>
          </a:p>
        </p:txBody>
      </p:sp>
    </p:spTree>
    <p:extLst>
      <p:ext uri="{BB962C8B-B14F-4D97-AF65-F5344CB8AC3E}">
        <p14:creationId xmlns:p14="http://schemas.microsoft.com/office/powerpoint/2010/main" val="33723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o-outsiders-assembly.blogspot.com/2017/12/standing-up-to-hatred.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o-outsiders-assembly.blogspot.com/2017/12/standing-up-to-hatred.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 y="55349"/>
            <a:ext cx="8640960" cy="1728192"/>
          </a:xfrm>
        </p:spPr>
        <p:txBody>
          <a:bodyPr>
            <a:noAutofit/>
          </a:bodyPr>
          <a:lstStyle/>
          <a:p>
            <a:r>
              <a:rPr lang="en-GB" sz="6000">
                <a:solidFill>
                  <a:srgbClr val="0070C0"/>
                </a:solidFill>
                <a:latin typeface="Gill Sans MT" panose="020B0502020104020203" pitchFamily="34" charset="0"/>
              </a:rPr>
              <a:t>No Outsiders-KS2</a:t>
            </a:r>
            <a:endParaRPr lang="en-GB" sz="6000" dirty="0">
              <a:solidFill>
                <a:srgbClr val="0070C0"/>
              </a:solidFill>
              <a:latin typeface="Gill Sans MT" panose="020B0502020104020203" pitchFamily="34" charset="0"/>
            </a:endParaRPr>
          </a:p>
        </p:txBody>
      </p:sp>
      <p:sp>
        <p:nvSpPr>
          <p:cNvPr id="3" name="Subtitle 2"/>
          <p:cNvSpPr>
            <a:spLocks noGrp="1"/>
          </p:cNvSpPr>
          <p:nvPr>
            <p:ph type="subTitle" idx="1"/>
          </p:nvPr>
        </p:nvSpPr>
        <p:spPr>
          <a:xfrm>
            <a:off x="420508" y="1284816"/>
            <a:ext cx="6400800" cy="1410577"/>
          </a:xfrm>
        </p:spPr>
        <p:txBody>
          <a:bodyPr>
            <a:normAutofit fontScale="40000" lnSpcReduction="20000"/>
          </a:bodyPr>
          <a:lstStyle/>
          <a:p>
            <a:endParaRPr lang="en-GB" b="1" dirty="0">
              <a:solidFill>
                <a:srgbClr val="FF0000"/>
              </a:solidFill>
              <a:latin typeface="Gill Sans MT" panose="020B0502020104020203" pitchFamily="34" charset="0"/>
            </a:endParaRPr>
          </a:p>
          <a:p>
            <a:r>
              <a:rPr lang="en-GB" sz="9600" dirty="0">
                <a:solidFill>
                  <a:srgbClr val="FF0000"/>
                </a:solidFill>
                <a:latin typeface="Gill Sans MT" panose="020B0502020104020203" pitchFamily="34" charset="0"/>
              </a:rPr>
              <a:t>Mr Norris  </a:t>
            </a:r>
          </a:p>
          <a:p>
            <a:r>
              <a:rPr lang="en-GB" sz="9600" dirty="0">
                <a:solidFill>
                  <a:srgbClr val="FF0000"/>
                </a:solidFill>
                <a:latin typeface="Gill Sans MT" panose="020B0502020104020203" pitchFamily="34" charset="0"/>
              </a:rPr>
              <a:t>Autumn Two - Week 1</a:t>
            </a:r>
          </a:p>
          <a:p>
            <a:endParaRPr lang="en-GB" sz="9600" dirty="0">
              <a:solidFill>
                <a:srgbClr val="FF0000"/>
              </a:solidFill>
              <a:latin typeface="Gill Sans MT" panose="020B050202010402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1" y="1311125"/>
            <a:ext cx="1940900" cy="19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3284984"/>
            <a:ext cx="6318901" cy="2185214"/>
          </a:xfrm>
          <a:prstGeom prst="rect">
            <a:avLst/>
          </a:prstGeom>
          <a:noFill/>
        </p:spPr>
        <p:txBody>
          <a:bodyPr wrap="square" rtlCol="0">
            <a:spAutoFit/>
          </a:bodyPr>
          <a:lstStyle/>
          <a:p>
            <a:pPr algn="ctr"/>
            <a:r>
              <a:rPr lang="en-GB" sz="1600" dirty="0">
                <a:latin typeface="Gill Sans MT" panose="020B0502020104020203" pitchFamily="34" charset="0"/>
              </a:rPr>
              <a:t>The Six Strands </a:t>
            </a:r>
          </a:p>
          <a:p>
            <a:pPr algn="ctr"/>
            <a:endParaRPr lang="en-GB" sz="1600" dirty="0">
              <a:solidFill>
                <a:srgbClr val="00B050"/>
              </a:solidFill>
              <a:latin typeface="Gill Sans MT" panose="020B0502020104020203" pitchFamily="34" charset="0"/>
            </a:endParaRPr>
          </a:p>
          <a:p>
            <a:pPr algn="ctr"/>
            <a:r>
              <a:rPr lang="en-GB" sz="1600" dirty="0">
                <a:solidFill>
                  <a:srgbClr val="00B050"/>
                </a:solidFill>
                <a:latin typeface="Gill Sans MT" panose="020B0502020104020203" pitchFamily="34" charset="0"/>
              </a:rPr>
              <a:t>Boundaries</a:t>
            </a:r>
            <a:r>
              <a:rPr lang="en-GB" sz="1600" dirty="0">
                <a:latin typeface="Gill Sans MT" panose="020B0502020104020203" pitchFamily="34" charset="0"/>
              </a:rPr>
              <a:t>, </a:t>
            </a:r>
            <a:r>
              <a:rPr lang="en-GB" sz="1600" dirty="0">
                <a:solidFill>
                  <a:srgbClr val="7030A0"/>
                </a:solidFill>
                <a:latin typeface="Gill Sans MT" panose="020B0502020104020203" pitchFamily="34" charset="0"/>
              </a:rPr>
              <a:t>Resilience</a:t>
            </a:r>
            <a:r>
              <a:rPr lang="en-GB" sz="1600" dirty="0">
                <a:latin typeface="Gill Sans MT" panose="020B0502020104020203" pitchFamily="34" charset="0"/>
              </a:rPr>
              <a:t>, </a:t>
            </a:r>
            <a:r>
              <a:rPr lang="en-GB" sz="1600" dirty="0">
                <a:solidFill>
                  <a:srgbClr val="00B0F0"/>
                </a:solidFill>
                <a:latin typeface="Gill Sans MT" panose="020B0502020104020203" pitchFamily="34" charset="0"/>
              </a:rPr>
              <a:t>Focus</a:t>
            </a:r>
            <a:r>
              <a:rPr lang="en-GB" sz="1600" dirty="0">
                <a:latin typeface="Gill Sans MT" panose="020B0502020104020203" pitchFamily="34" charset="0"/>
              </a:rPr>
              <a:t>, </a:t>
            </a:r>
            <a:r>
              <a:rPr lang="en-GB" sz="1600" dirty="0">
                <a:solidFill>
                  <a:srgbClr val="C00000"/>
                </a:solidFill>
                <a:latin typeface="Gill Sans MT" panose="020B0502020104020203" pitchFamily="34" charset="0"/>
              </a:rPr>
              <a:t>Respect</a:t>
            </a:r>
            <a:r>
              <a:rPr lang="en-GB" sz="1600" dirty="0">
                <a:latin typeface="Gill Sans MT" panose="020B0502020104020203" pitchFamily="34" charset="0"/>
              </a:rPr>
              <a:t>, </a:t>
            </a:r>
          </a:p>
          <a:p>
            <a:pPr algn="ctr"/>
            <a:r>
              <a:rPr lang="en-GB" sz="1600" dirty="0">
                <a:solidFill>
                  <a:srgbClr val="FF0066"/>
                </a:solidFill>
                <a:latin typeface="Gill Sans MT" panose="020B0502020104020203" pitchFamily="34" charset="0"/>
              </a:rPr>
              <a:t>Self Regulation</a:t>
            </a:r>
            <a:r>
              <a:rPr lang="en-GB" sz="1600" dirty="0">
                <a:latin typeface="Gill Sans MT" panose="020B0502020104020203" pitchFamily="34" charset="0"/>
              </a:rPr>
              <a:t>, </a:t>
            </a:r>
            <a:r>
              <a:rPr lang="en-GB" sz="1600" dirty="0">
                <a:solidFill>
                  <a:srgbClr val="FFC000"/>
                </a:solidFill>
                <a:latin typeface="Gill Sans MT" panose="020B0502020104020203" pitchFamily="34" charset="0"/>
              </a:rPr>
              <a:t>Independence</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Our School Values</a:t>
            </a:r>
          </a:p>
          <a:p>
            <a:pPr algn="ctr"/>
            <a:r>
              <a:rPr lang="en-GB" sz="1600" dirty="0">
                <a:solidFill>
                  <a:srgbClr val="FFC000"/>
                </a:solidFill>
                <a:latin typeface="Gill Sans MT" panose="020B0502020104020203" pitchFamily="34" charset="0"/>
              </a:rPr>
              <a:t>Love</a:t>
            </a:r>
            <a:r>
              <a:rPr lang="en-GB" sz="1600" dirty="0">
                <a:latin typeface="Gill Sans MT" panose="020B0502020104020203" pitchFamily="34" charset="0"/>
              </a:rPr>
              <a:t>, </a:t>
            </a:r>
            <a:r>
              <a:rPr lang="en-GB" sz="1600" dirty="0">
                <a:solidFill>
                  <a:srgbClr val="FF0000"/>
                </a:solidFill>
                <a:latin typeface="Gill Sans MT" panose="020B0502020104020203" pitchFamily="34" charset="0"/>
              </a:rPr>
              <a:t>Courage</a:t>
            </a:r>
            <a:r>
              <a:rPr lang="en-GB" sz="1600" dirty="0">
                <a:latin typeface="Gill Sans MT" panose="020B0502020104020203" pitchFamily="34" charset="0"/>
              </a:rPr>
              <a:t> and </a:t>
            </a:r>
            <a:r>
              <a:rPr lang="en-GB" sz="16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pic>
        <p:nvPicPr>
          <p:cNvPr id="5" name="Picture 4">
            <a:extLst>
              <a:ext uri="{FF2B5EF4-FFF2-40B4-BE49-F238E27FC236}">
                <a16:creationId xmlns:a16="http://schemas.microsoft.com/office/drawing/2014/main" id="{BFD94201-3835-4BD1-8C1B-BC8589475422}"/>
              </a:ext>
            </a:extLst>
          </p:cNvPr>
          <p:cNvPicPr>
            <a:picLocks noChangeAspect="1"/>
          </p:cNvPicPr>
          <p:nvPr/>
        </p:nvPicPr>
        <p:blipFill>
          <a:blip r:embed="rId3"/>
          <a:stretch>
            <a:fillRect/>
          </a:stretch>
        </p:blipFill>
        <p:spPr>
          <a:xfrm>
            <a:off x="5733406" y="4077072"/>
            <a:ext cx="2895611" cy="2401238"/>
          </a:xfrm>
          <a:prstGeom prst="rect">
            <a:avLst/>
          </a:prstGeom>
        </p:spPr>
      </p:pic>
    </p:spTree>
    <p:extLst>
      <p:ext uri="{BB962C8B-B14F-4D97-AF65-F5344CB8AC3E}">
        <p14:creationId xmlns:p14="http://schemas.microsoft.com/office/powerpoint/2010/main" val="361876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
        <p:nvSpPr>
          <p:cNvPr id="2" name="Arrow: Up 1">
            <a:extLst>
              <a:ext uri="{FF2B5EF4-FFF2-40B4-BE49-F238E27FC236}">
                <a16:creationId xmlns:a16="http://schemas.microsoft.com/office/drawing/2014/main" id="{9875029A-7764-41A8-8FAB-8A60E35948FC}"/>
              </a:ext>
            </a:extLst>
          </p:cNvPr>
          <p:cNvSpPr/>
          <p:nvPr/>
        </p:nvSpPr>
        <p:spPr>
          <a:xfrm rot="5400000">
            <a:off x="3200928" y="4584048"/>
            <a:ext cx="537689" cy="269209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342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FE2-6A5E-478F-9043-525F1C775BF8}"/>
              </a:ext>
            </a:extLst>
          </p:cNvPr>
          <p:cNvSpPr>
            <a:spLocks noGrp="1"/>
          </p:cNvSpPr>
          <p:nvPr>
            <p:ph type="title"/>
          </p:nvPr>
        </p:nvSpPr>
        <p:spPr/>
        <p:txBody>
          <a:bodyPr/>
          <a:lstStyle/>
          <a:p>
            <a:r>
              <a:rPr lang="en-GB" sz="4400" dirty="0">
                <a:solidFill>
                  <a:schemeClr val="tx2">
                    <a:lumMod val="60000"/>
                    <a:lumOff val="40000"/>
                  </a:schemeClr>
                </a:solidFill>
                <a:latin typeface="Gill Sans MT" pitchFamily="34" charset="0"/>
              </a:rPr>
              <a:t>Our School Prayer</a:t>
            </a:r>
            <a:endParaRPr lang="en-GB" dirty="0"/>
          </a:p>
        </p:txBody>
      </p:sp>
      <p:sp>
        <p:nvSpPr>
          <p:cNvPr id="4" name="Content Placeholder 2">
            <a:extLst>
              <a:ext uri="{FF2B5EF4-FFF2-40B4-BE49-F238E27FC236}">
                <a16:creationId xmlns:a16="http://schemas.microsoft.com/office/drawing/2014/main" id="{B5873B5E-516F-4AB1-BF2B-A21704ACFDCC}"/>
              </a:ext>
            </a:extLst>
          </p:cNvPr>
          <p:cNvSpPr>
            <a:spLocks noGrp="1"/>
          </p:cNvSpPr>
          <p:nvPr>
            <p:ph idx="1"/>
          </p:nvPr>
        </p:nvSpPr>
        <p:spPr>
          <a:xfrm>
            <a:off x="-252536" y="1166018"/>
            <a:ext cx="8229600" cy="4525963"/>
          </a:xfrm>
        </p:spPr>
        <p:txBody>
          <a:bodyPr>
            <a:noAutofit/>
          </a:bodyPr>
          <a:lstStyle/>
          <a:p>
            <a:pPr marL="0" indent="0" algn="ctr">
              <a:buNone/>
            </a:pPr>
            <a:endParaRPr lang="en-GB" sz="2400" dirty="0">
              <a:latin typeface="Gill Sans MT" pitchFamily="34" charset="0"/>
            </a:endParaRPr>
          </a:p>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a:t>
            </a:r>
            <a:endParaRPr lang="en-GB" dirty="0">
              <a:latin typeface="Gill Sans MT" pitchFamily="34" charset="0"/>
            </a:endParaRPr>
          </a:p>
          <a:p>
            <a:pPr marL="0" indent="0">
              <a:buNone/>
            </a:pPr>
            <a:endParaRPr lang="en-GB" sz="2400" dirty="0"/>
          </a:p>
        </p:txBody>
      </p:sp>
      <p:pic>
        <p:nvPicPr>
          <p:cNvPr id="5" name="Picture 4">
            <a:extLst>
              <a:ext uri="{FF2B5EF4-FFF2-40B4-BE49-F238E27FC236}">
                <a16:creationId xmlns:a16="http://schemas.microsoft.com/office/drawing/2014/main" id="{16A46E03-46CA-4CBF-9C58-816624109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39F1556-132F-4302-A098-596CC040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344" y="1764019"/>
            <a:ext cx="2317440" cy="2780928"/>
          </a:xfrm>
          <a:prstGeom prst="rect">
            <a:avLst/>
          </a:prstGeom>
        </p:spPr>
      </p:pic>
    </p:spTree>
    <p:extLst>
      <p:ext uri="{BB962C8B-B14F-4D97-AF65-F5344CB8AC3E}">
        <p14:creationId xmlns:p14="http://schemas.microsoft.com/office/powerpoint/2010/main" val="42105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0070C0"/>
                </a:solidFill>
                <a:latin typeface="Gill Sans MT" panose="020B0502020104020203" pitchFamily="34" charset="0"/>
              </a:rPr>
              <a:t>Candle Prayer</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638"/>
            <a:ext cx="1440160" cy="14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32" y="4049113"/>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4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Tree>
    <p:extLst>
      <p:ext uri="{BB962C8B-B14F-4D97-AF65-F5344CB8AC3E}">
        <p14:creationId xmlns:p14="http://schemas.microsoft.com/office/powerpoint/2010/main" val="16843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6C347-57C1-4355-AE7A-DE0ADD4EDF8D}"/>
              </a:ext>
            </a:extLst>
          </p:cNvPr>
          <p:cNvPicPr>
            <a:picLocks noChangeAspect="1"/>
          </p:cNvPicPr>
          <p:nvPr/>
        </p:nvPicPr>
        <p:blipFill>
          <a:blip r:embed="rId2"/>
          <a:stretch>
            <a:fillRect/>
          </a:stretch>
        </p:blipFill>
        <p:spPr>
          <a:xfrm>
            <a:off x="1547664" y="1148468"/>
            <a:ext cx="5497073" cy="4561064"/>
          </a:xfrm>
          <a:prstGeom prst="rect">
            <a:avLst/>
          </a:prstGeom>
        </p:spPr>
      </p:pic>
    </p:spTree>
    <p:extLst>
      <p:ext uri="{BB962C8B-B14F-4D97-AF65-F5344CB8AC3E}">
        <p14:creationId xmlns:p14="http://schemas.microsoft.com/office/powerpoint/2010/main" val="40357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1EA9C4-D030-4258-938C-39B2AC0E7026}"/>
              </a:ext>
            </a:extLst>
          </p:cNvPr>
          <p:cNvPicPr>
            <a:picLocks noChangeAspect="1"/>
          </p:cNvPicPr>
          <p:nvPr/>
        </p:nvPicPr>
        <p:blipFill>
          <a:blip r:embed="rId2"/>
          <a:stretch>
            <a:fillRect/>
          </a:stretch>
        </p:blipFill>
        <p:spPr>
          <a:xfrm>
            <a:off x="251520" y="332656"/>
            <a:ext cx="3095678" cy="2568564"/>
          </a:xfrm>
          <a:prstGeom prst="rect">
            <a:avLst/>
          </a:prstGeom>
        </p:spPr>
      </p:pic>
      <p:pic>
        <p:nvPicPr>
          <p:cNvPr id="1026" name="Picture 2">
            <a:extLst>
              <a:ext uri="{FF2B5EF4-FFF2-40B4-BE49-F238E27FC236}">
                <a16:creationId xmlns:a16="http://schemas.microsoft.com/office/drawing/2014/main" id="{282EC5F2-1E96-4F04-9918-185B1B5A94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288" y="329045"/>
            <a:ext cx="5157192" cy="51571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AE39C1-3548-4AC6-93C7-1FA7817524C2}"/>
              </a:ext>
            </a:extLst>
          </p:cNvPr>
          <p:cNvSpPr txBox="1"/>
          <p:nvPr/>
        </p:nvSpPr>
        <p:spPr>
          <a:xfrm>
            <a:off x="372891" y="3424134"/>
            <a:ext cx="3168352" cy="2062103"/>
          </a:xfrm>
          <a:prstGeom prst="rect">
            <a:avLst/>
          </a:prstGeom>
          <a:noFill/>
        </p:spPr>
        <p:txBody>
          <a:bodyPr wrap="square" rtlCol="0">
            <a:spAutoFit/>
          </a:bodyPr>
          <a:lstStyle/>
          <a:p>
            <a:r>
              <a:rPr lang="en-GB" sz="3200" dirty="0"/>
              <a:t>What do you know about Remembrance day?</a:t>
            </a:r>
          </a:p>
        </p:txBody>
      </p:sp>
    </p:spTree>
    <p:extLst>
      <p:ext uri="{BB962C8B-B14F-4D97-AF65-F5344CB8AC3E}">
        <p14:creationId xmlns:p14="http://schemas.microsoft.com/office/powerpoint/2010/main" val="282814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718E3-8907-411A-9CD3-92AA300281B0}"/>
              </a:ext>
            </a:extLst>
          </p:cNvPr>
          <p:cNvSpPr txBox="1"/>
          <p:nvPr/>
        </p:nvSpPr>
        <p:spPr>
          <a:xfrm>
            <a:off x="107504" y="225984"/>
            <a:ext cx="7920880" cy="369332"/>
          </a:xfrm>
          <a:prstGeom prst="rect">
            <a:avLst/>
          </a:prstGeom>
          <a:noFill/>
        </p:spPr>
        <p:txBody>
          <a:bodyPr wrap="square" rtlCol="0">
            <a:spAutoFit/>
          </a:bodyPr>
          <a:lstStyle/>
          <a:p>
            <a:r>
              <a:rPr lang="en-GB" dirty="0">
                <a:hlinkClick r:id="rId2"/>
              </a:rPr>
              <a:t>https://no-outsiders-assembly.blogspot.com/2017/12/standing-up-to-hatred.html</a:t>
            </a:r>
            <a:r>
              <a:rPr lang="en-GB" dirty="0"/>
              <a:t> </a:t>
            </a:r>
          </a:p>
        </p:txBody>
      </p:sp>
      <p:pic>
        <p:nvPicPr>
          <p:cNvPr id="1026" name="Picture 2">
            <a:extLst>
              <a:ext uri="{FF2B5EF4-FFF2-40B4-BE49-F238E27FC236}">
                <a16:creationId xmlns:a16="http://schemas.microsoft.com/office/drawing/2014/main" id="{C13D3E9B-5AC1-40A0-8491-AE56FB31E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6" y="764704"/>
            <a:ext cx="8737628" cy="4033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0F4E1E-0E95-4FB4-986D-C080A39AD089}"/>
              </a:ext>
            </a:extLst>
          </p:cNvPr>
          <p:cNvSpPr txBox="1"/>
          <p:nvPr/>
        </p:nvSpPr>
        <p:spPr>
          <a:xfrm>
            <a:off x="203186" y="5301208"/>
            <a:ext cx="8737628" cy="523220"/>
          </a:xfrm>
          <a:prstGeom prst="rect">
            <a:avLst/>
          </a:prstGeom>
          <a:noFill/>
        </p:spPr>
        <p:txBody>
          <a:bodyPr wrap="square" rtlCol="0">
            <a:spAutoFit/>
          </a:bodyPr>
          <a:lstStyle/>
          <a:p>
            <a:r>
              <a:rPr lang="en-GB" sz="2800" b="0" i="0" dirty="0">
                <a:solidFill>
                  <a:srgbClr val="202124"/>
                </a:solidFill>
                <a:effectLst/>
                <a:latin typeface="arial" panose="020B0604020202020204" pitchFamily="34" charset="0"/>
              </a:rPr>
              <a:t>World War 2: 1 September 1939 – 2 September 1945</a:t>
            </a:r>
            <a:endParaRPr lang="en-GB" sz="2800" dirty="0"/>
          </a:p>
        </p:txBody>
      </p:sp>
    </p:spTree>
    <p:extLst>
      <p:ext uri="{BB962C8B-B14F-4D97-AF65-F5344CB8AC3E}">
        <p14:creationId xmlns:p14="http://schemas.microsoft.com/office/powerpoint/2010/main" val="235658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DA4797-C399-4A7B-8398-25E33DAB9139}"/>
              </a:ext>
            </a:extLst>
          </p:cNvPr>
          <p:cNvSpPr txBox="1"/>
          <p:nvPr/>
        </p:nvSpPr>
        <p:spPr>
          <a:xfrm>
            <a:off x="360888" y="-12883"/>
            <a:ext cx="5181864" cy="1815882"/>
          </a:xfrm>
          <a:prstGeom prst="rect">
            <a:avLst/>
          </a:prstGeom>
          <a:noFill/>
        </p:spPr>
        <p:txBody>
          <a:bodyPr wrap="square">
            <a:spAutoFit/>
          </a:bodyPr>
          <a:lstStyle/>
          <a:p>
            <a:pPr algn="l"/>
            <a:r>
              <a:rPr lang="en-GB" sz="2800" b="1" dirty="0">
                <a:solidFill>
                  <a:srgbClr val="222222"/>
                </a:solidFill>
                <a:effectLst/>
                <a:latin typeface="Indy Serif"/>
              </a:rPr>
              <a:t>The tragically powerful story behind the lone German who refused to give Hitler the Nazi Salute</a:t>
            </a:r>
          </a:p>
        </p:txBody>
      </p:sp>
      <p:sp>
        <p:nvSpPr>
          <p:cNvPr id="10" name="TextBox 9">
            <a:extLst>
              <a:ext uri="{FF2B5EF4-FFF2-40B4-BE49-F238E27FC236}">
                <a16:creationId xmlns:a16="http://schemas.microsoft.com/office/drawing/2014/main" id="{C7115177-D4F6-4831-AB42-A6601DB76BF5}"/>
              </a:ext>
            </a:extLst>
          </p:cNvPr>
          <p:cNvSpPr txBox="1"/>
          <p:nvPr/>
        </p:nvSpPr>
        <p:spPr>
          <a:xfrm>
            <a:off x="360888" y="1923696"/>
            <a:ext cx="8422224" cy="5078313"/>
          </a:xfrm>
          <a:prstGeom prst="rect">
            <a:avLst/>
          </a:prstGeom>
          <a:noFill/>
        </p:spPr>
        <p:txBody>
          <a:bodyPr wrap="square">
            <a:spAutoFit/>
          </a:bodyPr>
          <a:lstStyle/>
          <a:p>
            <a:r>
              <a:rPr lang="en-GB" b="0" i="0" dirty="0">
                <a:solidFill>
                  <a:srgbClr val="222222"/>
                </a:solidFill>
                <a:effectLst/>
                <a:latin typeface="Arial" panose="020B0604020202020204" pitchFamily="34" charset="0"/>
              </a:rPr>
              <a:t>This photo shows August </a:t>
            </a:r>
            <a:r>
              <a:rPr lang="en-GB" b="0" i="0" dirty="0" err="1">
                <a:solidFill>
                  <a:srgbClr val="222222"/>
                </a:solidFill>
                <a:effectLst/>
                <a:latin typeface="Arial" panose="020B0604020202020204" pitchFamily="34" charset="0"/>
              </a:rPr>
              <a:t>Landmesser</a:t>
            </a:r>
            <a:r>
              <a:rPr lang="en-GB" b="0" i="0" dirty="0">
                <a:solidFill>
                  <a:srgbClr val="222222"/>
                </a:solidFill>
                <a:effectLst/>
                <a:latin typeface="Arial" panose="020B0604020202020204" pitchFamily="34" charset="0"/>
              </a:rPr>
              <a:t> refusing to salute Hitler at a rally in Germany, June 13th 1936. At that time in Germany anyone choosing not to join a Nazi salute was breaking the law. The salute was mandatory for all German citizens, demonstrating loyalty to Hitler and the nation.</a:t>
            </a:r>
            <a:br>
              <a:rPr lang="en-GB" dirty="0"/>
            </a:br>
            <a:br>
              <a:rPr lang="en-GB" dirty="0"/>
            </a:br>
            <a:r>
              <a:rPr lang="en-GB" b="0" i="0" dirty="0">
                <a:solidFill>
                  <a:srgbClr val="222222"/>
                </a:solidFill>
                <a:effectLst/>
                <a:latin typeface="Arial" panose="020B0604020202020204" pitchFamily="34" charset="0"/>
              </a:rPr>
              <a:t>August was once a loyal </a:t>
            </a:r>
            <a:r>
              <a:rPr lang="en-GB" dirty="0">
                <a:solidFill>
                  <a:srgbClr val="222222"/>
                </a:solidFill>
                <a:latin typeface="Arial" panose="020B0604020202020204" pitchFamily="34" charset="0"/>
              </a:rPr>
              <a:t>N</a:t>
            </a:r>
            <a:r>
              <a:rPr lang="en-GB" b="0" i="0" dirty="0">
                <a:solidFill>
                  <a:srgbClr val="222222"/>
                </a:solidFill>
                <a:effectLst/>
                <a:latin typeface="Arial" panose="020B0604020202020204" pitchFamily="34" charset="0"/>
              </a:rPr>
              <a:t>azi and worked for the party in the 1930s. But he changed his mind in 1935 when he fell in love with Irma Eckler, a Jewish woman, and they tried to marry. The law in Germany at that time was based on segregation and hatred for people who were seen as "different". When the engagement was discovered August was expelled from the </a:t>
            </a:r>
            <a:r>
              <a:rPr lang="en-GB" dirty="0">
                <a:solidFill>
                  <a:srgbClr val="222222"/>
                </a:solidFill>
                <a:latin typeface="Arial" panose="020B0604020202020204" pitchFamily="34" charset="0"/>
              </a:rPr>
              <a:t>N</a:t>
            </a:r>
            <a:r>
              <a:rPr lang="en-GB" b="0" i="0" dirty="0">
                <a:solidFill>
                  <a:srgbClr val="222222"/>
                </a:solidFill>
                <a:effectLst/>
                <a:latin typeface="Arial" panose="020B0604020202020204" pitchFamily="34" charset="0"/>
              </a:rPr>
              <a:t>azi party.</a:t>
            </a:r>
            <a:br>
              <a:rPr lang="en-GB" dirty="0"/>
            </a:br>
            <a:br>
              <a:rPr lang="en-GB" dirty="0"/>
            </a:br>
            <a:r>
              <a:rPr lang="en-GB" b="0" i="0" dirty="0">
                <a:solidFill>
                  <a:srgbClr val="222222"/>
                </a:solidFill>
                <a:effectLst/>
                <a:latin typeface="Arial" panose="020B0604020202020204" pitchFamily="34" charset="0"/>
              </a:rPr>
              <a:t>The couple had a daughter Ingrid in 1935 and in 1937 the family tried to flee Germany to live in Denmark. They were stopped at the border and arrested. August was charged with "dishonouring the race" and instructed not to have a relationship with Irma. August refused to leave Irma and in 1938 both were sent to prison camps. They never saw each other again; Irma was killed in 1942 and August was sent to war in 1944 where it is thought he died in Croatia.</a:t>
            </a:r>
            <a:br>
              <a:rPr lang="en-GB" dirty="0"/>
            </a:br>
            <a:endParaRPr lang="en-GB" dirty="0"/>
          </a:p>
        </p:txBody>
      </p:sp>
      <p:pic>
        <p:nvPicPr>
          <p:cNvPr id="11" name="Picture 2">
            <a:extLst>
              <a:ext uri="{FF2B5EF4-FFF2-40B4-BE49-F238E27FC236}">
                <a16:creationId xmlns:a16="http://schemas.microsoft.com/office/drawing/2014/main" id="{084B3D39-9FAE-4653-8592-D463B221EF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9" y="76764"/>
            <a:ext cx="3779064" cy="174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47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718E3-8907-411A-9CD3-92AA300281B0}"/>
              </a:ext>
            </a:extLst>
          </p:cNvPr>
          <p:cNvSpPr txBox="1"/>
          <p:nvPr/>
        </p:nvSpPr>
        <p:spPr>
          <a:xfrm>
            <a:off x="107504" y="225984"/>
            <a:ext cx="7920880" cy="369332"/>
          </a:xfrm>
          <a:prstGeom prst="rect">
            <a:avLst/>
          </a:prstGeom>
          <a:noFill/>
        </p:spPr>
        <p:txBody>
          <a:bodyPr wrap="square" rtlCol="0">
            <a:spAutoFit/>
          </a:bodyPr>
          <a:lstStyle/>
          <a:p>
            <a:r>
              <a:rPr lang="en-GB" dirty="0">
                <a:hlinkClick r:id="rId2"/>
              </a:rPr>
              <a:t>https://no-outsiders-assembly.blogspot.com/2017/12/standing-up-to-hatred.html</a:t>
            </a:r>
            <a:r>
              <a:rPr lang="en-GB" dirty="0"/>
              <a:t> </a:t>
            </a:r>
          </a:p>
        </p:txBody>
      </p:sp>
      <p:pic>
        <p:nvPicPr>
          <p:cNvPr id="1026" name="Picture 2">
            <a:extLst>
              <a:ext uri="{FF2B5EF4-FFF2-40B4-BE49-F238E27FC236}">
                <a16:creationId xmlns:a16="http://schemas.microsoft.com/office/drawing/2014/main" id="{C13D3E9B-5AC1-40A0-8491-AE56FB31E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6" y="764704"/>
            <a:ext cx="8737628" cy="4033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0F4E1E-0E95-4FB4-986D-C080A39AD089}"/>
              </a:ext>
            </a:extLst>
          </p:cNvPr>
          <p:cNvSpPr txBox="1"/>
          <p:nvPr/>
        </p:nvSpPr>
        <p:spPr>
          <a:xfrm>
            <a:off x="203186" y="5301208"/>
            <a:ext cx="8737628" cy="523220"/>
          </a:xfrm>
          <a:prstGeom prst="rect">
            <a:avLst/>
          </a:prstGeom>
          <a:noFill/>
        </p:spPr>
        <p:txBody>
          <a:bodyPr wrap="square" rtlCol="0">
            <a:spAutoFit/>
          </a:bodyPr>
          <a:lstStyle/>
          <a:p>
            <a:r>
              <a:rPr lang="en-GB" sz="2800" b="0" i="0" dirty="0">
                <a:solidFill>
                  <a:srgbClr val="202124"/>
                </a:solidFill>
                <a:effectLst/>
                <a:latin typeface="arial" panose="020B0604020202020204" pitchFamily="34" charset="0"/>
              </a:rPr>
              <a:t>World War 2: 1 September 1939 – 2 September 1945</a:t>
            </a:r>
            <a:endParaRPr lang="en-GB" sz="2800" dirty="0"/>
          </a:p>
        </p:txBody>
      </p:sp>
    </p:spTree>
    <p:extLst>
      <p:ext uri="{BB962C8B-B14F-4D97-AF65-F5344CB8AC3E}">
        <p14:creationId xmlns:p14="http://schemas.microsoft.com/office/powerpoint/2010/main" val="243964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DA4797-C399-4A7B-8398-25E33DAB9139}"/>
              </a:ext>
            </a:extLst>
          </p:cNvPr>
          <p:cNvSpPr txBox="1"/>
          <p:nvPr/>
        </p:nvSpPr>
        <p:spPr>
          <a:xfrm>
            <a:off x="971600" y="76764"/>
            <a:ext cx="5181864" cy="1015663"/>
          </a:xfrm>
          <a:prstGeom prst="rect">
            <a:avLst/>
          </a:prstGeom>
          <a:noFill/>
        </p:spPr>
        <p:txBody>
          <a:bodyPr wrap="square">
            <a:spAutoFit/>
          </a:bodyPr>
          <a:lstStyle/>
          <a:p>
            <a:pPr algn="l"/>
            <a:r>
              <a:rPr lang="en-GB" sz="2000" b="1" dirty="0">
                <a:solidFill>
                  <a:srgbClr val="222222"/>
                </a:solidFill>
                <a:effectLst/>
                <a:latin typeface="Indy Serif"/>
              </a:rPr>
              <a:t>The tragically powerful story behind the lone German who refused to give Hitler the Nazi salute</a:t>
            </a:r>
          </a:p>
        </p:txBody>
      </p:sp>
      <p:pic>
        <p:nvPicPr>
          <p:cNvPr id="11" name="Picture 2">
            <a:extLst>
              <a:ext uri="{FF2B5EF4-FFF2-40B4-BE49-F238E27FC236}">
                <a16:creationId xmlns:a16="http://schemas.microsoft.com/office/drawing/2014/main" id="{084B3D39-9FAE-4653-8592-D463B221EF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3161" y="76764"/>
            <a:ext cx="2869951" cy="1324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B308FC-D1FB-41B0-9DAA-0241313D547A}"/>
              </a:ext>
            </a:extLst>
          </p:cNvPr>
          <p:cNvSpPr txBox="1"/>
          <p:nvPr/>
        </p:nvSpPr>
        <p:spPr>
          <a:xfrm>
            <a:off x="630143" y="1417649"/>
            <a:ext cx="8171552" cy="4832092"/>
          </a:xfrm>
          <a:prstGeom prst="rect">
            <a:avLst/>
          </a:prstGeom>
          <a:noFill/>
        </p:spPr>
        <p:txBody>
          <a:bodyPr wrap="square">
            <a:spAutoFit/>
          </a:bodyPr>
          <a:lstStyle/>
          <a:p>
            <a:r>
              <a:rPr lang="en-GB" sz="1400" b="0" i="0" dirty="0">
                <a:solidFill>
                  <a:srgbClr val="222222"/>
                </a:solidFill>
                <a:effectLst/>
                <a:latin typeface="Arial" panose="020B0604020202020204" pitchFamily="34" charset="0"/>
              </a:rPr>
              <a:t>What do you see in the picture</a:t>
            </a:r>
            <a:br>
              <a:rPr lang="en-GB" sz="1400" dirty="0"/>
            </a:br>
            <a:r>
              <a:rPr lang="en-GB" sz="1400" b="0" i="0" dirty="0">
                <a:solidFill>
                  <a:srgbClr val="222222"/>
                </a:solidFill>
                <a:effectLst/>
                <a:latin typeface="Arial" panose="020B0604020202020204" pitchFamily="34" charset="0"/>
              </a:rPr>
              <a:t>When do you think the picture was taken and what is happening?</a:t>
            </a:r>
            <a:br>
              <a:rPr lang="en-GB" sz="1400" dirty="0"/>
            </a:br>
            <a:r>
              <a:rPr lang="en-GB" sz="1400" b="0" i="0" dirty="0">
                <a:solidFill>
                  <a:srgbClr val="222222"/>
                </a:solidFill>
                <a:effectLst/>
                <a:latin typeface="Arial" panose="020B0604020202020204" pitchFamily="34" charset="0"/>
              </a:rPr>
              <a:t>Why does the man with a circle around him stand out?</a:t>
            </a:r>
            <a:br>
              <a:rPr lang="en-GB" sz="1400" dirty="0"/>
            </a:br>
            <a:br>
              <a:rPr lang="en-GB" sz="1400" dirty="0"/>
            </a:br>
            <a:r>
              <a:rPr lang="en-GB" sz="1400" b="0" i="0" dirty="0">
                <a:solidFill>
                  <a:srgbClr val="222222"/>
                </a:solidFill>
                <a:effectLst/>
                <a:latin typeface="Arial" panose="020B0604020202020204" pitchFamily="34" charset="0"/>
              </a:rPr>
              <a:t>Explain the story</a:t>
            </a:r>
            <a:br>
              <a:rPr lang="en-GB" sz="1400" dirty="0"/>
            </a:br>
            <a:br>
              <a:rPr lang="en-GB" sz="1400" dirty="0"/>
            </a:br>
            <a:r>
              <a:rPr lang="en-GB" sz="1400" b="0" i="0" dirty="0">
                <a:solidFill>
                  <a:srgbClr val="222222"/>
                </a:solidFill>
                <a:effectLst/>
                <a:latin typeface="Arial" panose="020B0604020202020204" pitchFamily="34" charset="0"/>
              </a:rPr>
              <a:t>- Why is everyone performing the </a:t>
            </a:r>
            <a:r>
              <a:rPr lang="en-GB" sz="1400" b="0" i="0" dirty="0" err="1">
                <a:solidFill>
                  <a:srgbClr val="222222"/>
                </a:solidFill>
                <a:effectLst/>
                <a:latin typeface="Arial" panose="020B0604020202020204" pitchFamily="34" charset="0"/>
              </a:rPr>
              <a:t>nazi</a:t>
            </a:r>
            <a:r>
              <a:rPr lang="en-GB" sz="1400" b="0" i="0" dirty="0">
                <a:solidFill>
                  <a:srgbClr val="222222"/>
                </a:solidFill>
                <a:effectLst/>
                <a:latin typeface="Arial" panose="020B0604020202020204" pitchFamily="34" charset="0"/>
              </a:rPr>
              <a:t> salute?</a:t>
            </a:r>
            <a:br>
              <a:rPr lang="en-GB" sz="1400" dirty="0"/>
            </a:br>
            <a:r>
              <a:rPr lang="en-GB" sz="1400" b="0" i="0" dirty="0">
                <a:solidFill>
                  <a:srgbClr val="222222"/>
                </a:solidFill>
                <a:effectLst/>
                <a:latin typeface="Arial" panose="020B0604020202020204" pitchFamily="34" charset="0"/>
              </a:rPr>
              <a:t>- Why did August cross his arms?</a:t>
            </a:r>
            <a:br>
              <a:rPr lang="en-GB" sz="1400" dirty="0"/>
            </a:br>
            <a:r>
              <a:rPr lang="en-GB" sz="1400" b="0" i="0" dirty="0">
                <a:solidFill>
                  <a:srgbClr val="222222"/>
                </a:solidFill>
                <a:effectLst/>
                <a:latin typeface="Arial" panose="020B0604020202020204" pitchFamily="34" charset="0"/>
              </a:rPr>
              <a:t>- How do you think August felt when he crossed his arms in this photo?</a:t>
            </a:r>
            <a:br>
              <a:rPr lang="en-GB" sz="1400" dirty="0"/>
            </a:br>
            <a:r>
              <a:rPr lang="en-GB" sz="1400" b="0" i="0" dirty="0">
                <a:solidFill>
                  <a:srgbClr val="222222"/>
                </a:solidFill>
                <a:effectLst/>
                <a:latin typeface="Arial" panose="020B0604020202020204" pitchFamily="34" charset="0"/>
              </a:rPr>
              <a:t>- By not saluting, August broke the law. What do you think about his choice on that day?</a:t>
            </a:r>
            <a:br>
              <a:rPr lang="en-GB" sz="1400" dirty="0"/>
            </a:br>
            <a:r>
              <a:rPr lang="en-GB" sz="1400" b="0" i="0" dirty="0">
                <a:solidFill>
                  <a:srgbClr val="222222"/>
                </a:solidFill>
                <a:effectLst/>
                <a:latin typeface="Arial" panose="020B0604020202020204" pitchFamily="34" charset="0"/>
              </a:rPr>
              <a:t>- There are stories of schools in Austria during the war, at a time when </a:t>
            </a:r>
            <a:r>
              <a:rPr lang="en-GB" sz="1400" b="0" i="0" dirty="0" err="1">
                <a:solidFill>
                  <a:srgbClr val="222222"/>
                </a:solidFill>
                <a:effectLst/>
                <a:latin typeface="Arial" panose="020B0604020202020204" pitchFamily="34" charset="0"/>
              </a:rPr>
              <a:t>when</a:t>
            </a:r>
            <a:r>
              <a:rPr lang="en-GB" sz="1400" b="0" i="0" dirty="0">
                <a:solidFill>
                  <a:srgbClr val="222222"/>
                </a:solidFill>
                <a:effectLst/>
                <a:latin typeface="Arial" panose="020B0604020202020204" pitchFamily="34" charset="0"/>
              </a:rPr>
              <a:t> every classroom had to have a picture of Hitler on the wall. Some teachers would turn the pictures to face the wall, only turning them back if an inspector visited. Why did they do that? What does this show us about what some people thought about ideas of difference and ideas of hatred in those times?</a:t>
            </a:r>
            <a:br>
              <a:rPr lang="en-GB" sz="1400" dirty="0"/>
            </a:br>
            <a:r>
              <a:rPr lang="en-GB" sz="1400" b="0" i="0" dirty="0">
                <a:solidFill>
                  <a:srgbClr val="222222"/>
                </a:solidFill>
                <a:effectLst/>
                <a:latin typeface="Arial" panose="020B0604020202020204" pitchFamily="34" charset="0"/>
              </a:rPr>
              <a:t>- August used to be a </a:t>
            </a:r>
            <a:r>
              <a:rPr lang="en-GB" sz="1400" b="0" i="0" dirty="0" err="1">
                <a:solidFill>
                  <a:srgbClr val="222222"/>
                </a:solidFill>
                <a:effectLst/>
                <a:latin typeface="Arial" panose="020B0604020202020204" pitchFamily="34" charset="0"/>
              </a:rPr>
              <a:t>nazi</a:t>
            </a:r>
            <a:r>
              <a:rPr lang="en-GB" sz="1400" b="0" i="0" dirty="0">
                <a:solidFill>
                  <a:srgbClr val="222222"/>
                </a:solidFill>
                <a:effectLst/>
                <a:latin typeface="Arial" panose="020B0604020202020204" pitchFamily="34" charset="0"/>
              </a:rPr>
              <a:t>, what changed his mind?</a:t>
            </a:r>
            <a:br>
              <a:rPr lang="en-GB" sz="1400" dirty="0"/>
            </a:br>
            <a:r>
              <a:rPr lang="en-GB" sz="1400" b="0" i="0" dirty="0">
                <a:solidFill>
                  <a:srgbClr val="222222"/>
                </a:solidFill>
                <a:effectLst/>
                <a:latin typeface="Arial" panose="020B0604020202020204" pitchFamily="34" charset="0"/>
              </a:rPr>
              <a:t>- What does this show about how ideas can change?</a:t>
            </a:r>
            <a:br>
              <a:rPr lang="en-GB" sz="1400" dirty="0"/>
            </a:br>
            <a:r>
              <a:rPr lang="en-GB" sz="1400" b="0" i="0" dirty="0">
                <a:solidFill>
                  <a:srgbClr val="222222"/>
                </a:solidFill>
                <a:effectLst/>
                <a:latin typeface="Arial" panose="020B0604020202020204" pitchFamily="34" charset="0"/>
              </a:rPr>
              <a:t>- Why didn't August just stop being in a relationship with Irma?</a:t>
            </a:r>
            <a:br>
              <a:rPr lang="en-GB" sz="1400" dirty="0"/>
            </a:br>
            <a:r>
              <a:rPr lang="en-GB" sz="1400" b="0" i="0" dirty="0">
                <a:solidFill>
                  <a:srgbClr val="222222"/>
                </a:solidFill>
                <a:effectLst/>
                <a:latin typeface="Arial" panose="020B0604020202020204" pitchFamily="34" charset="0"/>
              </a:rPr>
              <a:t>- If you could go back in time and give a message to August and Irma, what would you say to them?</a:t>
            </a:r>
            <a:br>
              <a:rPr lang="en-GB" sz="1400" dirty="0"/>
            </a:br>
            <a:r>
              <a:rPr lang="en-GB" sz="1400" b="0" i="0" dirty="0">
                <a:solidFill>
                  <a:srgbClr val="222222"/>
                </a:solidFill>
                <a:effectLst/>
                <a:latin typeface="Arial" panose="020B0604020202020204" pitchFamily="34" charset="0"/>
              </a:rPr>
              <a:t>- What can we learn from August and Irma?</a:t>
            </a:r>
            <a:br>
              <a:rPr lang="en-GB" sz="1400" dirty="0"/>
            </a:br>
            <a:r>
              <a:rPr lang="en-GB" sz="1400" b="0" i="0" dirty="0">
                <a:solidFill>
                  <a:srgbClr val="222222"/>
                </a:solidFill>
                <a:effectLst/>
                <a:latin typeface="Arial" panose="020B0604020202020204" pitchFamily="34" charset="0"/>
              </a:rPr>
              <a:t>- What can we learn from this story?</a:t>
            </a:r>
            <a:br>
              <a:rPr lang="en-GB" sz="1400" dirty="0"/>
            </a:br>
            <a:r>
              <a:rPr lang="en-GB" sz="1400" b="0" i="0" dirty="0">
                <a:solidFill>
                  <a:srgbClr val="222222"/>
                </a:solidFill>
                <a:effectLst/>
                <a:latin typeface="Arial" panose="020B0604020202020204" pitchFamily="34" charset="0"/>
              </a:rPr>
              <a:t>-This story does not have a happy ending, so why tell it?</a:t>
            </a:r>
            <a:br>
              <a:rPr lang="en-GB" sz="1400" dirty="0"/>
            </a:br>
            <a:r>
              <a:rPr lang="en-GB" sz="1400" b="0" i="0" dirty="0">
                <a:solidFill>
                  <a:srgbClr val="222222"/>
                </a:solidFill>
                <a:effectLst/>
                <a:latin typeface="Arial" panose="020B0604020202020204" pitchFamily="34" charset="0"/>
              </a:rPr>
              <a:t>- Why is this story about No Outsiders?</a:t>
            </a:r>
            <a:endParaRPr lang="en-GB" sz="1400" dirty="0"/>
          </a:p>
        </p:txBody>
      </p:sp>
    </p:spTree>
    <p:extLst>
      <p:ext uri="{BB962C8B-B14F-4D97-AF65-F5344CB8AC3E}">
        <p14:creationId xmlns:p14="http://schemas.microsoft.com/office/powerpoint/2010/main" val="226292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760</Words>
  <Application>Microsoft Office PowerPoint</Application>
  <PresentationFormat>On-screen Show (4:3)</PresentationFormat>
  <Paragraphs>41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vt:lpstr>
      <vt:lpstr>Calibri</vt:lpstr>
      <vt:lpstr>Gill Sans MT</vt:lpstr>
      <vt:lpstr>Indy Serif</vt:lpstr>
      <vt:lpstr>Office Theme</vt:lpstr>
      <vt:lpstr>No Outsiders-KS2</vt:lpstr>
      <vt:lpstr>Candle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School Prayer</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School Year</dc:title>
  <dc:creator>lstrong3</dc:creator>
  <cp:lastModifiedBy>S Schneider</cp:lastModifiedBy>
  <cp:revision>75</cp:revision>
  <cp:lastPrinted>2023-11-02T14:15:47Z</cp:lastPrinted>
  <dcterms:created xsi:type="dcterms:W3CDTF">2014-09-10T08:10:22Z</dcterms:created>
  <dcterms:modified xsi:type="dcterms:W3CDTF">2023-11-02T14:23:40Z</dcterms:modified>
</cp:coreProperties>
</file>