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306" r:id="rId4"/>
    <p:sldId id="307" r:id="rId5"/>
    <p:sldId id="308" r:id="rId6"/>
    <p:sldId id="309" r:id="rId7"/>
    <p:sldId id="310" r:id="rId8"/>
    <p:sldId id="311" r:id="rId9"/>
    <p:sldId id="304" r:id="rId10"/>
    <p:sldId id="305" r:id="rId11"/>
    <p:sldId id="30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368" autoAdjust="0"/>
  </p:normalViewPr>
  <p:slideViewPr>
    <p:cSldViewPr>
      <p:cViewPr varScale="1">
        <p:scale>
          <a:sx n="113" d="100"/>
          <a:sy n="113" d="100"/>
        </p:scale>
        <p:origin x="155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F3A7-B40B-4078-B54C-EF69172A5E9D}" type="datetimeFigureOut">
              <a:rPr lang="en-GB" smtClean="0"/>
              <a:t>07/09/2023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B1EC-DDCD-4DC7-9A23-AE9C1F0AAA6B}" type="slidenum">
              <a:rPr lang="en-GB" smtClean="0"/>
              <a:t>‹#›</a:t>
            </a:fld>
            <a:endParaRPr lang="en-GB"/>
          </a:p>
        </p:txBody>
      </p:sp>
    </p:spTree>
    <p:extLst>
      <p:ext uri="{BB962C8B-B14F-4D97-AF65-F5344CB8AC3E}">
        <p14:creationId xmlns:p14="http://schemas.microsoft.com/office/powerpoint/2010/main" val="2681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26591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729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241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779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71D8D-A1E7-49E1-9962-319C87DA530A}"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1741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71D8D-A1E7-49E1-9962-319C87DA530A}"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501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71D8D-A1E7-49E1-9962-319C87DA530A}" type="datetimeFigureOut">
              <a:rPr lang="en-GB" smtClean="0"/>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0498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71D8D-A1E7-49E1-9962-319C87DA530A}"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01393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71D8D-A1E7-49E1-9962-319C87DA530A}" type="datetimeFigureOut">
              <a:rPr lang="en-GB" smtClean="0"/>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55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37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180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1D8D-A1E7-49E1-9962-319C87DA530A}" type="datetimeFigureOut">
              <a:rPr lang="en-GB" smtClean="0"/>
              <a:t>07/09/2023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0C57-21A4-41A9-A699-25711E56606E}" type="slidenum">
              <a:rPr lang="en-GB" smtClean="0"/>
              <a:t>‹#›</a:t>
            </a:fld>
            <a:endParaRPr lang="en-GB"/>
          </a:p>
        </p:txBody>
      </p:sp>
    </p:spTree>
    <p:extLst>
      <p:ext uri="{BB962C8B-B14F-4D97-AF65-F5344CB8AC3E}">
        <p14:creationId xmlns:p14="http://schemas.microsoft.com/office/powerpoint/2010/main" val="33723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tsktYIbNMAc"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QVNZRHIZVL8"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 y="55349"/>
            <a:ext cx="8640960" cy="1728192"/>
          </a:xfrm>
        </p:spPr>
        <p:txBody>
          <a:bodyPr>
            <a:noAutofit/>
          </a:bodyPr>
          <a:lstStyle/>
          <a:p>
            <a:r>
              <a:rPr lang="en-GB" sz="6000" dirty="0">
                <a:solidFill>
                  <a:srgbClr val="0070C0"/>
                </a:solidFill>
                <a:latin typeface="Gill Sans MT" panose="020B0502020104020203" pitchFamily="34" charset="0"/>
              </a:rPr>
              <a:t>No Outsiders</a:t>
            </a:r>
          </a:p>
        </p:txBody>
      </p:sp>
      <p:sp>
        <p:nvSpPr>
          <p:cNvPr id="3" name="Subtitle 2"/>
          <p:cNvSpPr>
            <a:spLocks noGrp="1"/>
          </p:cNvSpPr>
          <p:nvPr>
            <p:ph type="subTitle" idx="1"/>
          </p:nvPr>
        </p:nvSpPr>
        <p:spPr>
          <a:xfrm>
            <a:off x="420508" y="1284816"/>
            <a:ext cx="6400800" cy="1410577"/>
          </a:xfrm>
        </p:spPr>
        <p:txBody>
          <a:bodyPr>
            <a:normAutofit fontScale="32500" lnSpcReduction="20000"/>
          </a:bodyPr>
          <a:lstStyle/>
          <a:p>
            <a:endParaRPr lang="en-GB" b="1" dirty="0">
              <a:solidFill>
                <a:srgbClr val="FF0000"/>
              </a:solidFill>
              <a:latin typeface="Gill Sans MT" panose="020B0502020104020203" pitchFamily="34" charset="0"/>
            </a:endParaRPr>
          </a:p>
          <a:p>
            <a:r>
              <a:rPr lang="en-GB" sz="9600" dirty="0">
                <a:solidFill>
                  <a:srgbClr val="FF0000"/>
                </a:solidFill>
                <a:latin typeface="Gill Sans MT" panose="020B0502020104020203" pitchFamily="34" charset="0"/>
              </a:rPr>
              <a:t>Mrs Havey  -  Deputy Headteacher</a:t>
            </a:r>
          </a:p>
          <a:p>
            <a:r>
              <a:rPr lang="en-GB" sz="9600" dirty="0">
                <a:solidFill>
                  <a:srgbClr val="FF0000"/>
                </a:solidFill>
                <a:latin typeface="Gill Sans MT" panose="020B0502020104020203" pitchFamily="34" charset="0"/>
              </a:rPr>
              <a:t>Autumn Term - Week 1</a:t>
            </a:r>
          </a:p>
          <a:p>
            <a:endParaRPr lang="en-GB" sz="9600" dirty="0">
              <a:solidFill>
                <a:srgbClr val="FF0000"/>
              </a:solidFill>
              <a:latin typeface="Gill Sans MT" panose="020B050202010402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1" y="1311125"/>
            <a:ext cx="1940900" cy="19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6632" y="2492896"/>
            <a:ext cx="6102877" cy="2185214"/>
          </a:xfrm>
          <a:prstGeom prst="rect">
            <a:avLst/>
          </a:prstGeom>
          <a:noFill/>
        </p:spPr>
        <p:txBody>
          <a:bodyPr wrap="square" rtlCol="0">
            <a:spAutoFit/>
          </a:bodyPr>
          <a:lstStyle/>
          <a:p>
            <a:pPr algn="ctr"/>
            <a:r>
              <a:rPr lang="en-GB" sz="1600" dirty="0">
                <a:latin typeface="Gill Sans MT" panose="020B0502020104020203" pitchFamily="34" charset="0"/>
              </a:rPr>
              <a:t>The Six Strands </a:t>
            </a:r>
          </a:p>
          <a:p>
            <a:pPr algn="ctr"/>
            <a:endParaRPr lang="en-GB" sz="1600" dirty="0">
              <a:solidFill>
                <a:srgbClr val="00B050"/>
              </a:solidFill>
              <a:latin typeface="Gill Sans MT" panose="020B0502020104020203" pitchFamily="34" charset="0"/>
            </a:endParaRPr>
          </a:p>
          <a:p>
            <a:pPr algn="ctr"/>
            <a:r>
              <a:rPr lang="en-GB" sz="1600" dirty="0">
                <a:solidFill>
                  <a:srgbClr val="00B050"/>
                </a:solidFill>
                <a:latin typeface="Gill Sans MT" panose="020B0502020104020203" pitchFamily="34" charset="0"/>
              </a:rPr>
              <a:t>Boundaries</a:t>
            </a:r>
            <a:r>
              <a:rPr lang="en-GB" sz="1600" dirty="0">
                <a:latin typeface="Gill Sans MT" panose="020B0502020104020203" pitchFamily="34" charset="0"/>
              </a:rPr>
              <a:t>, </a:t>
            </a:r>
            <a:r>
              <a:rPr lang="en-GB" sz="1600" dirty="0">
                <a:solidFill>
                  <a:srgbClr val="7030A0"/>
                </a:solidFill>
                <a:latin typeface="Gill Sans MT" panose="020B0502020104020203" pitchFamily="34" charset="0"/>
              </a:rPr>
              <a:t>Resilience</a:t>
            </a:r>
            <a:r>
              <a:rPr lang="en-GB" sz="1600" dirty="0">
                <a:latin typeface="Gill Sans MT" panose="020B0502020104020203" pitchFamily="34" charset="0"/>
              </a:rPr>
              <a:t>, </a:t>
            </a:r>
            <a:r>
              <a:rPr lang="en-GB" sz="1600" dirty="0">
                <a:solidFill>
                  <a:srgbClr val="00B0F0"/>
                </a:solidFill>
                <a:latin typeface="Gill Sans MT" panose="020B0502020104020203" pitchFamily="34" charset="0"/>
              </a:rPr>
              <a:t>Focus</a:t>
            </a:r>
            <a:r>
              <a:rPr lang="en-GB" sz="1600" dirty="0">
                <a:latin typeface="Gill Sans MT" panose="020B0502020104020203" pitchFamily="34" charset="0"/>
              </a:rPr>
              <a:t>, </a:t>
            </a:r>
            <a:r>
              <a:rPr lang="en-GB" sz="1600" dirty="0">
                <a:solidFill>
                  <a:srgbClr val="C00000"/>
                </a:solidFill>
                <a:latin typeface="Gill Sans MT" panose="020B0502020104020203" pitchFamily="34" charset="0"/>
              </a:rPr>
              <a:t>Respect</a:t>
            </a:r>
            <a:r>
              <a:rPr lang="en-GB" sz="1600" dirty="0">
                <a:latin typeface="Gill Sans MT" panose="020B0502020104020203" pitchFamily="34" charset="0"/>
              </a:rPr>
              <a:t>, </a:t>
            </a:r>
          </a:p>
          <a:p>
            <a:pPr algn="ctr"/>
            <a:r>
              <a:rPr lang="en-GB" sz="1600" dirty="0">
                <a:solidFill>
                  <a:srgbClr val="FF0066"/>
                </a:solidFill>
                <a:latin typeface="Gill Sans MT" panose="020B0502020104020203" pitchFamily="34" charset="0"/>
              </a:rPr>
              <a:t>Self Regulation</a:t>
            </a:r>
            <a:r>
              <a:rPr lang="en-GB" sz="1600" dirty="0">
                <a:latin typeface="Gill Sans MT" panose="020B0502020104020203" pitchFamily="34" charset="0"/>
              </a:rPr>
              <a:t>, </a:t>
            </a:r>
            <a:r>
              <a:rPr lang="en-GB" sz="1600" dirty="0">
                <a:solidFill>
                  <a:srgbClr val="FFC000"/>
                </a:solidFill>
                <a:latin typeface="Gill Sans MT" panose="020B0502020104020203" pitchFamily="34" charset="0"/>
              </a:rPr>
              <a:t>Independence</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Our School Values</a:t>
            </a:r>
          </a:p>
          <a:p>
            <a:pPr algn="ctr"/>
            <a:r>
              <a:rPr lang="en-GB" sz="1600" dirty="0">
                <a:solidFill>
                  <a:srgbClr val="FFC000"/>
                </a:solidFill>
                <a:latin typeface="Gill Sans MT" panose="020B0502020104020203" pitchFamily="34" charset="0"/>
              </a:rPr>
              <a:t>Love</a:t>
            </a:r>
            <a:r>
              <a:rPr lang="en-GB" sz="1600" dirty="0">
                <a:latin typeface="Gill Sans MT" panose="020B0502020104020203" pitchFamily="34" charset="0"/>
              </a:rPr>
              <a:t>, </a:t>
            </a:r>
            <a:r>
              <a:rPr lang="en-GB" sz="1600" dirty="0">
                <a:solidFill>
                  <a:srgbClr val="FF0000"/>
                </a:solidFill>
                <a:latin typeface="Gill Sans MT" panose="020B0502020104020203" pitchFamily="34" charset="0"/>
              </a:rPr>
              <a:t>Courage</a:t>
            </a:r>
            <a:r>
              <a:rPr lang="en-GB" sz="1600" dirty="0">
                <a:latin typeface="Gill Sans MT" panose="020B0502020104020203" pitchFamily="34" charset="0"/>
              </a:rPr>
              <a:t> and </a:t>
            </a:r>
            <a:r>
              <a:rPr lang="en-GB" sz="16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pic>
        <p:nvPicPr>
          <p:cNvPr id="9" name="Picture 8">
            <a:extLst>
              <a:ext uri="{FF2B5EF4-FFF2-40B4-BE49-F238E27FC236}">
                <a16:creationId xmlns:a16="http://schemas.microsoft.com/office/drawing/2014/main" id="{A74F4E3A-713B-4696-9FFC-F6369C7BCA75}"/>
              </a:ext>
            </a:extLst>
          </p:cNvPr>
          <p:cNvPicPr>
            <a:picLocks noChangeAspect="1"/>
          </p:cNvPicPr>
          <p:nvPr/>
        </p:nvPicPr>
        <p:blipFill>
          <a:blip r:embed="rId3"/>
          <a:stretch>
            <a:fillRect/>
          </a:stretch>
        </p:blipFill>
        <p:spPr>
          <a:xfrm>
            <a:off x="5454730" y="3961753"/>
            <a:ext cx="3400900" cy="2353003"/>
          </a:xfrm>
          <a:prstGeom prst="rect">
            <a:avLst/>
          </a:prstGeom>
        </p:spPr>
      </p:pic>
      <p:sp>
        <p:nvSpPr>
          <p:cNvPr id="10" name="TextBox 9">
            <a:extLst>
              <a:ext uri="{FF2B5EF4-FFF2-40B4-BE49-F238E27FC236}">
                <a16:creationId xmlns:a16="http://schemas.microsoft.com/office/drawing/2014/main" id="{2FE7A7F7-4199-4510-B96E-5F998932F5F9}"/>
              </a:ext>
            </a:extLst>
          </p:cNvPr>
          <p:cNvSpPr txBox="1"/>
          <p:nvPr/>
        </p:nvSpPr>
        <p:spPr>
          <a:xfrm>
            <a:off x="251520" y="5668425"/>
            <a:ext cx="5065532" cy="646331"/>
          </a:xfrm>
          <a:prstGeom prst="rect">
            <a:avLst/>
          </a:prstGeom>
          <a:noFill/>
        </p:spPr>
        <p:txBody>
          <a:bodyPr wrap="square" rtlCol="0">
            <a:spAutoFit/>
          </a:bodyPr>
          <a:lstStyle/>
          <a:p>
            <a:r>
              <a:rPr lang="en-GB" dirty="0">
                <a:highlight>
                  <a:srgbClr val="00FF00"/>
                </a:highlight>
              </a:rPr>
              <a:t>What event happened over the summer? What team is this? </a:t>
            </a:r>
          </a:p>
        </p:txBody>
      </p:sp>
      <p:sp>
        <p:nvSpPr>
          <p:cNvPr id="11" name="TextBox 10">
            <a:extLst>
              <a:ext uri="{FF2B5EF4-FFF2-40B4-BE49-F238E27FC236}">
                <a16:creationId xmlns:a16="http://schemas.microsoft.com/office/drawing/2014/main" id="{296534F3-FA8F-467F-B9E2-CACB018CCA4E}"/>
              </a:ext>
            </a:extLst>
          </p:cNvPr>
          <p:cNvSpPr txBox="1"/>
          <p:nvPr/>
        </p:nvSpPr>
        <p:spPr>
          <a:xfrm>
            <a:off x="467544" y="4437112"/>
            <a:ext cx="4104456" cy="1077218"/>
          </a:xfrm>
          <a:prstGeom prst="rect">
            <a:avLst/>
          </a:prstGeom>
          <a:noFill/>
        </p:spPr>
        <p:txBody>
          <a:bodyPr wrap="square" rtlCol="0">
            <a:spAutoFit/>
          </a:bodyPr>
          <a:lstStyle/>
          <a:p>
            <a:r>
              <a:rPr lang="en-GB" sz="3200" i="1" dirty="0">
                <a:highlight>
                  <a:srgbClr val="FFFF00"/>
                </a:highlight>
              </a:rPr>
              <a:t>Think as you come in and sit silently……..</a:t>
            </a:r>
          </a:p>
        </p:txBody>
      </p:sp>
    </p:spTree>
    <p:extLst>
      <p:ext uri="{BB962C8B-B14F-4D97-AF65-F5344CB8AC3E}">
        <p14:creationId xmlns:p14="http://schemas.microsoft.com/office/powerpoint/2010/main" val="361876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7DB6E-86D8-4A77-888C-8F9E24A83C51}"/>
              </a:ext>
            </a:extLst>
          </p:cNvPr>
          <p:cNvPicPr>
            <a:picLocks noChangeAspect="1"/>
          </p:cNvPicPr>
          <p:nvPr/>
        </p:nvPicPr>
        <p:blipFill>
          <a:blip r:embed="rId2"/>
          <a:stretch>
            <a:fillRect/>
          </a:stretch>
        </p:blipFill>
        <p:spPr>
          <a:xfrm>
            <a:off x="132730" y="2132856"/>
            <a:ext cx="8878539" cy="2981741"/>
          </a:xfrm>
          <a:prstGeom prst="rect">
            <a:avLst/>
          </a:prstGeom>
        </p:spPr>
      </p:pic>
    </p:spTree>
    <p:extLst>
      <p:ext uri="{BB962C8B-B14F-4D97-AF65-F5344CB8AC3E}">
        <p14:creationId xmlns:p14="http://schemas.microsoft.com/office/powerpoint/2010/main" val="133371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FE2-6A5E-478F-9043-525F1C775BF8}"/>
              </a:ext>
            </a:extLst>
          </p:cNvPr>
          <p:cNvSpPr>
            <a:spLocks noGrp="1"/>
          </p:cNvSpPr>
          <p:nvPr>
            <p:ph type="title"/>
          </p:nvPr>
        </p:nvSpPr>
        <p:spPr/>
        <p:txBody>
          <a:bodyPr/>
          <a:lstStyle/>
          <a:p>
            <a:r>
              <a:rPr lang="en-GB" sz="4400" dirty="0">
                <a:solidFill>
                  <a:schemeClr val="tx2">
                    <a:lumMod val="60000"/>
                    <a:lumOff val="40000"/>
                  </a:schemeClr>
                </a:solidFill>
                <a:latin typeface="Gill Sans MT" pitchFamily="34" charset="0"/>
              </a:rPr>
              <a:t>Our School Prayer</a:t>
            </a:r>
            <a:endParaRPr lang="en-GB" dirty="0"/>
          </a:p>
        </p:txBody>
      </p:sp>
      <p:sp>
        <p:nvSpPr>
          <p:cNvPr id="4" name="Content Placeholder 2">
            <a:extLst>
              <a:ext uri="{FF2B5EF4-FFF2-40B4-BE49-F238E27FC236}">
                <a16:creationId xmlns:a16="http://schemas.microsoft.com/office/drawing/2014/main" id="{B5873B5E-516F-4AB1-BF2B-A21704ACFDCC}"/>
              </a:ext>
            </a:extLst>
          </p:cNvPr>
          <p:cNvSpPr>
            <a:spLocks noGrp="1"/>
          </p:cNvSpPr>
          <p:nvPr>
            <p:ph idx="1"/>
          </p:nvPr>
        </p:nvSpPr>
        <p:spPr>
          <a:xfrm>
            <a:off x="-252536" y="1166018"/>
            <a:ext cx="8229600" cy="4525963"/>
          </a:xfrm>
        </p:spPr>
        <p:txBody>
          <a:bodyPr>
            <a:noAutofit/>
          </a:bodyPr>
          <a:lstStyle/>
          <a:p>
            <a:pPr marL="0" indent="0" algn="ctr">
              <a:buNone/>
            </a:pPr>
            <a:endParaRPr lang="en-GB" sz="2400" dirty="0">
              <a:latin typeface="Gill Sans MT" pitchFamily="34" charset="0"/>
            </a:endParaRPr>
          </a:p>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a:t>
            </a:r>
            <a:endParaRPr lang="en-GB" dirty="0">
              <a:latin typeface="Gill Sans MT" pitchFamily="34" charset="0"/>
            </a:endParaRPr>
          </a:p>
          <a:p>
            <a:pPr marL="0" indent="0">
              <a:buNone/>
            </a:pPr>
            <a:endParaRPr lang="en-GB" sz="2400" dirty="0"/>
          </a:p>
        </p:txBody>
      </p:sp>
      <p:pic>
        <p:nvPicPr>
          <p:cNvPr id="5" name="Picture 4">
            <a:extLst>
              <a:ext uri="{FF2B5EF4-FFF2-40B4-BE49-F238E27FC236}">
                <a16:creationId xmlns:a16="http://schemas.microsoft.com/office/drawing/2014/main" id="{16A46E03-46CA-4CBF-9C58-816624109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39F1556-132F-4302-A098-596CC040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344" y="1764019"/>
            <a:ext cx="2317440" cy="2780928"/>
          </a:xfrm>
          <a:prstGeom prst="rect">
            <a:avLst/>
          </a:prstGeom>
        </p:spPr>
      </p:pic>
    </p:spTree>
    <p:extLst>
      <p:ext uri="{BB962C8B-B14F-4D97-AF65-F5344CB8AC3E}">
        <p14:creationId xmlns:p14="http://schemas.microsoft.com/office/powerpoint/2010/main" val="42105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0070C0"/>
                </a:solidFill>
                <a:latin typeface="Gill Sans MT" panose="020B0502020104020203" pitchFamily="34" charset="0"/>
              </a:rPr>
              <a:t>Candle Prayer</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638"/>
            <a:ext cx="1440160" cy="14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32" y="4049113"/>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4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Tree>
    <p:extLst>
      <p:ext uri="{BB962C8B-B14F-4D97-AF65-F5344CB8AC3E}">
        <p14:creationId xmlns:p14="http://schemas.microsoft.com/office/powerpoint/2010/main" val="16843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6C347-57C1-4355-AE7A-DE0ADD4EDF8D}"/>
              </a:ext>
            </a:extLst>
          </p:cNvPr>
          <p:cNvPicPr>
            <a:picLocks noChangeAspect="1"/>
          </p:cNvPicPr>
          <p:nvPr/>
        </p:nvPicPr>
        <p:blipFill>
          <a:blip r:embed="rId2"/>
          <a:stretch>
            <a:fillRect/>
          </a:stretch>
        </p:blipFill>
        <p:spPr>
          <a:xfrm>
            <a:off x="1619672" y="476672"/>
            <a:ext cx="5497073" cy="4561064"/>
          </a:xfrm>
          <a:prstGeom prst="rect">
            <a:avLst/>
          </a:prstGeom>
        </p:spPr>
      </p:pic>
      <p:sp>
        <p:nvSpPr>
          <p:cNvPr id="3" name="TextBox 2">
            <a:extLst>
              <a:ext uri="{FF2B5EF4-FFF2-40B4-BE49-F238E27FC236}">
                <a16:creationId xmlns:a16="http://schemas.microsoft.com/office/drawing/2014/main" id="{F6D4227C-2C45-4780-B1D2-9B51981C3AB3}"/>
              </a:ext>
            </a:extLst>
          </p:cNvPr>
          <p:cNvSpPr txBox="1"/>
          <p:nvPr/>
        </p:nvSpPr>
        <p:spPr>
          <a:xfrm>
            <a:off x="467544" y="5692163"/>
            <a:ext cx="7776864" cy="369332"/>
          </a:xfrm>
          <a:prstGeom prst="rect">
            <a:avLst/>
          </a:prstGeom>
          <a:noFill/>
        </p:spPr>
        <p:txBody>
          <a:bodyPr wrap="square" rtlCol="0">
            <a:spAutoFit/>
          </a:bodyPr>
          <a:lstStyle/>
          <a:p>
            <a:r>
              <a:rPr lang="en-GB" dirty="0"/>
              <a:t>What texts did you look at on your transition day and what was the message?</a:t>
            </a:r>
          </a:p>
        </p:txBody>
      </p:sp>
    </p:spTree>
    <p:extLst>
      <p:ext uri="{BB962C8B-B14F-4D97-AF65-F5344CB8AC3E}">
        <p14:creationId xmlns:p14="http://schemas.microsoft.com/office/powerpoint/2010/main" val="40357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9FDDD2-85C5-4BEA-AD42-E8AE0E84EF91}"/>
              </a:ext>
            </a:extLst>
          </p:cNvPr>
          <p:cNvSpPr/>
          <p:nvPr/>
        </p:nvSpPr>
        <p:spPr>
          <a:xfrm>
            <a:off x="387585" y="1268760"/>
            <a:ext cx="8368829" cy="1323439"/>
          </a:xfrm>
          <a:prstGeom prst="rect">
            <a:avLst/>
          </a:prstGeom>
          <a:noFill/>
        </p:spPr>
        <p:txBody>
          <a:bodyPr wrap="none" lIns="91440" tIns="45720" rIns="91440" bIns="45720">
            <a:spAutoFit/>
          </a:bodyPr>
          <a:lstStyle/>
          <a:p>
            <a:pPr algn="ctr"/>
            <a:r>
              <a:rPr lang="en-GB" sz="4000" b="0" cap="none" spc="0" dirty="0">
                <a:ln w="0"/>
                <a:solidFill>
                  <a:schemeClr val="tx1"/>
                </a:solidFill>
                <a:effectLst>
                  <a:outerShdw blurRad="38100" dist="19050" dir="2700000" algn="tl" rotWithShape="0">
                    <a:schemeClr val="dk1">
                      <a:alpha val="40000"/>
                    </a:schemeClr>
                  </a:outerShdw>
                </a:effectLst>
                <a:latin typeface="+mj-lt"/>
              </a:rPr>
              <a:t>Switzerland </a:t>
            </a:r>
            <a:r>
              <a:rPr lang="en-GB" sz="4000" b="0" cap="none" spc="0" dirty="0">
                <a:ln w="0"/>
                <a:solidFill>
                  <a:schemeClr val="tx1"/>
                </a:solidFill>
                <a:effectLst>
                  <a:outerShdw blurRad="38100" dist="19050" dir="2700000" algn="tl" rotWithShape="0">
                    <a:schemeClr val="dk1">
                      <a:alpha val="40000"/>
                    </a:schemeClr>
                  </a:outerShdw>
                </a:effectLst>
                <a:latin typeface="+mj-lt"/>
                <a:hlinkClick r:id="rId2"/>
              </a:rPr>
              <a:t>announced</a:t>
            </a:r>
            <a:r>
              <a:rPr lang="en-GB" sz="4000" b="0" cap="none" spc="0" dirty="0">
                <a:ln w="0"/>
                <a:solidFill>
                  <a:schemeClr val="tx1"/>
                </a:solidFill>
                <a:effectLst>
                  <a:outerShdw blurRad="38100" dist="19050" dir="2700000" algn="tl" rotWithShape="0">
                    <a:schemeClr val="dk1">
                      <a:alpha val="40000"/>
                    </a:schemeClr>
                  </a:outerShdw>
                </a:effectLst>
                <a:latin typeface="+mj-lt"/>
              </a:rPr>
              <a:t> their team </a:t>
            </a:r>
          </a:p>
          <a:p>
            <a:pPr algn="ctr"/>
            <a:r>
              <a:rPr lang="en-GB" sz="4000" dirty="0">
                <a:ln w="0"/>
                <a:effectLst>
                  <a:outerShdw blurRad="38100" dist="19050" dir="2700000" algn="tl" rotWithShape="0">
                    <a:schemeClr val="dk1">
                      <a:alpha val="40000"/>
                    </a:schemeClr>
                  </a:outerShdw>
                </a:effectLst>
                <a:latin typeface="+mj-lt"/>
              </a:rPr>
              <a:t>through this advert… what is different?</a:t>
            </a:r>
            <a:endParaRPr lang="en-GB" sz="40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5" name="Picture 4">
            <a:extLst>
              <a:ext uri="{FF2B5EF4-FFF2-40B4-BE49-F238E27FC236}">
                <a16:creationId xmlns:a16="http://schemas.microsoft.com/office/drawing/2014/main" id="{97C8329F-B92D-4C67-A774-1A64F3D6A808}"/>
              </a:ext>
            </a:extLst>
          </p:cNvPr>
          <p:cNvPicPr>
            <a:picLocks noChangeAspect="1"/>
          </p:cNvPicPr>
          <p:nvPr/>
        </p:nvPicPr>
        <p:blipFill>
          <a:blip r:embed="rId3"/>
          <a:stretch>
            <a:fillRect/>
          </a:stretch>
        </p:blipFill>
        <p:spPr>
          <a:xfrm>
            <a:off x="386593" y="4581128"/>
            <a:ext cx="3115983" cy="1512168"/>
          </a:xfrm>
          <a:prstGeom prst="rect">
            <a:avLst/>
          </a:prstGeom>
        </p:spPr>
      </p:pic>
      <p:pic>
        <p:nvPicPr>
          <p:cNvPr id="7" name="Picture 6">
            <a:extLst>
              <a:ext uri="{FF2B5EF4-FFF2-40B4-BE49-F238E27FC236}">
                <a16:creationId xmlns:a16="http://schemas.microsoft.com/office/drawing/2014/main" id="{18A6073B-42E2-42F1-9B91-EB918897F9DE}"/>
              </a:ext>
            </a:extLst>
          </p:cNvPr>
          <p:cNvPicPr>
            <a:picLocks noChangeAspect="1"/>
          </p:cNvPicPr>
          <p:nvPr/>
        </p:nvPicPr>
        <p:blipFill>
          <a:blip r:embed="rId4"/>
          <a:stretch>
            <a:fillRect/>
          </a:stretch>
        </p:blipFill>
        <p:spPr>
          <a:xfrm>
            <a:off x="3851920" y="3933056"/>
            <a:ext cx="4798579" cy="2427253"/>
          </a:xfrm>
          <a:prstGeom prst="rect">
            <a:avLst/>
          </a:prstGeom>
        </p:spPr>
      </p:pic>
      <p:pic>
        <p:nvPicPr>
          <p:cNvPr id="8" name="Picture 7">
            <a:extLst>
              <a:ext uri="{FF2B5EF4-FFF2-40B4-BE49-F238E27FC236}">
                <a16:creationId xmlns:a16="http://schemas.microsoft.com/office/drawing/2014/main" id="{AA428612-E6B1-4CC7-B4AF-E2507C6D736E}"/>
              </a:ext>
            </a:extLst>
          </p:cNvPr>
          <p:cNvPicPr>
            <a:picLocks noChangeAspect="1"/>
          </p:cNvPicPr>
          <p:nvPr/>
        </p:nvPicPr>
        <p:blipFill>
          <a:blip r:embed="rId5"/>
          <a:stretch>
            <a:fillRect/>
          </a:stretch>
        </p:blipFill>
        <p:spPr>
          <a:xfrm>
            <a:off x="899592" y="2958728"/>
            <a:ext cx="1913158" cy="1323439"/>
          </a:xfrm>
          <a:prstGeom prst="rect">
            <a:avLst/>
          </a:prstGeom>
        </p:spPr>
      </p:pic>
    </p:spTree>
    <p:extLst>
      <p:ext uri="{BB962C8B-B14F-4D97-AF65-F5344CB8AC3E}">
        <p14:creationId xmlns:p14="http://schemas.microsoft.com/office/powerpoint/2010/main" val="40072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B88601-612D-44B7-8179-707B5EB5A0E4}"/>
              </a:ext>
            </a:extLst>
          </p:cNvPr>
          <p:cNvSpPr txBox="1"/>
          <p:nvPr/>
        </p:nvSpPr>
        <p:spPr>
          <a:xfrm>
            <a:off x="467544" y="908720"/>
            <a:ext cx="8136904" cy="4832092"/>
          </a:xfrm>
          <a:prstGeom prst="rect">
            <a:avLst/>
          </a:prstGeom>
          <a:noFill/>
        </p:spPr>
        <p:txBody>
          <a:bodyPr wrap="square" rtlCol="0">
            <a:spAutoFit/>
          </a:bodyPr>
          <a:lstStyle/>
          <a:p>
            <a:pPr marL="285750" indent="-285750">
              <a:buFont typeface="Arial" panose="020B0604020202020204" pitchFamily="34" charset="0"/>
              <a:buChar char="•"/>
            </a:pPr>
            <a:r>
              <a:rPr lang="en-GB" sz="2800" b="0" i="0" dirty="0">
                <a:solidFill>
                  <a:srgbClr val="222222"/>
                </a:solidFill>
                <a:effectLst/>
                <a:latin typeface="Arial" panose="020B0604020202020204" pitchFamily="34" charset="0"/>
              </a:rPr>
              <a:t> "perfection", "iconic", "wholesome", "unique" why do you think these words are being used?</a:t>
            </a:r>
          </a:p>
          <a:p>
            <a:pPr marL="285750" indent="-285750">
              <a:buFont typeface="Arial" panose="020B0604020202020204" pitchFamily="34" charset="0"/>
              <a:buChar char="•"/>
            </a:pPr>
            <a:endParaRPr lang="en-GB" sz="2800" dirty="0">
              <a:solidFill>
                <a:srgbClr val="222222"/>
              </a:solidFill>
              <a:latin typeface="Arial" panose="020B0604020202020204" pitchFamily="34" charset="0"/>
            </a:endParaRPr>
          </a:p>
          <a:p>
            <a:pPr marL="285750" indent="-285750">
              <a:buFont typeface="Arial" panose="020B0604020202020204" pitchFamily="34" charset="0"/>
              <a:buChar char="•"/>
            </a:pPr>
            <a:r>
              <a:rPr lang="en-GB" sz="2800" b="0" i="0" dirty="0">
                <a:solidFill>
                  <a:srgbClr val="222222"/>
                </a:solidFill>
                <a:effectLst/>
                <a:latin typeface="Arial" panose="020B0604020202020204" pitchFamily="34" charset="0"/>
              </a:rPr>
              <a:t>what do you think the idea behind the advert was?</a:t>
            </a:r>
          </a:p>
          <a:p>
            <a:pPr marL="285750" indent="-285750">
              <a:buFont typeface="Arial" panose="020B0604020202020204" pitchFamily="34" charset="0"/>
              <a:buChar char="•"/>
            </a:pPr>
            <a:endParaRPr lang="en-GB" sz="2800" dirty="0">
              <a:solidFill>
                <a:srgbClr val="222222"/>
              </a:solidFill>
              <a:latin typeface="Arial" panose="020B0604020202020204" pitchFamily="34" charset="0"/>
            </a:endParaRPr>
          </a:p>
          <a:p>
            <a:pPr marL="285750" indent="-285750">
              <a:buFont typeface="Arial" panose="020B0604020202020204" pitchFamily="34" charset="0"/>
              <a:buChar char="•"/>
            </a:pPr>
            <a:r>
              <a:rPr lang="en-GB" sz="2800" b="0" i="0" dirty="0">
                <a:solidFill>
                  <a:srgbClr val="222222"/>
                </a:solidFill>
                <a:effectLst/>
                <a:latin typeface="Arial" panose="020B0604020202020204" pitchFamily="34" charset="0"/>
              </a:rPr>
              <a:t>Dad says, "Ahh the Women's team.. does anyone even know them?" Why does he say that? What are they showing about young people and adults, and  attitudes towards football, and gender?</a:t>
            </a:r>
            <a:endParaRPr lang="en-GB" sz="2800" dirty="0"/>
          </a:p>
        </p:txBody>
      </p:sp>
    </p:spTree>
    <p:extLst>
      <p:ext uri="{BB962C8B-B14F-4D97-AF65-F5344CB8AC3E}">
        <p14:creationId xmlns:p14="http://schemas.microsoft.com/office/powerpoint/2010/main" val="156768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F5713-7B62-4C25-A86A-B058B8D637F0}"/>
              </a:ext>
            </a:extLst>
          </p:cNvPr>
          <p:cNvSpPr txBox="1"/>
          <p:nvPr/>
        </p:nvSpPr>
        <p:spPr>
          <a:xfrm>
            <a:off x="683568" y="1412776"/>
            <a:ext cx="8064896" cy="369332"/>
          </a:xfrm>
          <a:prstGeom prst="rect">
            <a:avLst/>
          </a:prstGeom>
          <a:noFill/>
        </p:spPr>
        <p:txBody>
          <a:bodyPr wrap="square" rtlCol="0">
            <a:spAutoFit/>
          </a:bodyPr>
          <a:lstStyle/>
          <a:p>
            <a:r>
              <a:rPr lang="en-GB" dirty="0"/>
              <a:t>This advert from France is very </a:t>
            </a:r>
            <a:r>
              <a:rPr lang="en-GB" dirty="0">
                <a:hlinkClick r:id="rId2"/>
              </a:rPr>
              <a:t>clever</a:t>
            </a:r>
            <a:r>
              <a:rPr lang="en-GB" dirty="0"/>
              <a:t>… what are they trying to show??</a:t>
            </a:r>
          </a:p>
        </p:txBody>
      </p:sp>
      <p:pic>
        <p:nvPicPr>
          <p:cNvPr id="4" name="Picture 3">
            <a:extLst>
              <a:ext uri="{FF2B5EF4-FFF2-40B4-BE49-F238E27FC236}">
                <a16:creationId xmlns:a16="http://schemas.microsoft.com/office/drawing/2014/main" id="{A6C431E7-5D55-4BD1-8F70-29F6D7002D45}"/>
              </a:ext>
            </a:extLst>
          </p:cNvPr>
          <p:cNvPicPr>
            <a:picLocks noChangeAspect="1"/>
          </p:cNvPicPr>
          <p:nvPr/>
        </p:nvPicPr>
        <p:blipFill>
          <a:blip r:embed="rId3"/>
          <a:stretch>
            <a:fillRect/>
          </a:stretch>
        </p:blipFill>
        <p:spPr>
          <a:xfrm>
            <a:off x="395536" y="2313428"/>
            <a:ext cx="3505547" cy="2987336"/>
          </a:xfrm>
          <a:prstGeom prst="rect">
            <a:avLst/>
          </a:prstGeom>
        </p:spPr>
      </p:pic>
      <p:pic>
        <p:nvPicPr>
          <p:cNvPr id="6" name="Picture 5">
            <a:extLst>
              <a:ext uri="{FF2B5EF4-FFF2-40B4-BE49-F238E27FC236}">
                <a16:creationId xmlns:a16="http://schemas.microsoft.com/office/drawing/2014/main" id="{6DFE4B5A-777C-4028-8F00-A31C425E4B82}"/>
              </a:ext>
            </a:extLst>
          </p:cNvPr>
          <p:cNvPicPr>
            <a:picLocks noChangeAspect="1"/>
          </p:cNvPicPr>
          <p:nvPr/>
        </p:nvPicPr>
        <p:blipFill>
          <a:blip r:embed="rId4"/>
          <a:stretch>
            <a:fillRect/>
          </a:stretch>
        </p:blipFill>
        <p:spPr>
          <a:xfrm>
            <a:off x="4572000" y="2460746"/>
            <a:ext cx="3939846" cy="2692700"/>
          </a:xfrm>
          <a:prstGeom prst="rect">
            <a:avLst/>
          </a:prstGeom>
        </p:spPr>
      </p:pic>
    </p:spTree>
    <p:extLst>
      <p:ext uri="{BB962C8B-B14F-4D97-AF65-F5344CB8AC3E}">
        <p14:creationId xmlns:p14="http://schemas.microsoft.com/office/powerpoint/2010/main" val="242864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5D74-B85B-41D3-8BB0-3D44E03BECB7}"/>
              </a:ext>
            </a:extLst>
          </p:cNvPr>
          <p:cNvSpPr>
            <a:spLocks noGrp="1"/>
          </p:cNvSpPr>
          <p:nvPr>
            <p:ph type="title"/>
          </p:nvPr>
        </p:nvSpPr>
        <p:spPr>
          <a:xfrm>
            <a:off x="251520" y="2132856"/>
            <a:ext cx="8229600" cy="1143000"/>
          </a:xfrm>
        </p:spPr>
        <p:txBody>
          <a:bodyPr>
            <a:normAutofit fontScale="90000"/>
          </a:bodyPr>
          <a:lstStyle/>
          <a:p>
            <a:r>
              <a:rPr lang="en-GB" dirty="0"/>
              <a:t>Are those videos and messages about no outsiders?</a:t>
            </a:r>
          </a:p>
        </p:txBody>
      </p:sp>
      <p:pic>
        <p:nvPicPr>
          <p:cNvPr id="3" name="Picture 2">
            <a:extLst>
              <a:ext uri="{FF2B5EF4-FFF2-40B4-BE49-F238E27FC236}">
                <a16:creationId xmlns:a16="http://schemas.microsoft.com/office/drawing/2014/main" id="{C787C259-BB1E-4073-820C-1C83DDF6F2B3}"/>
              </a:ext>
            </a:extLst>
          </p:cNvPr>
          <p:cNvPicPr>
            <a:picLocks noChangeAspect="1"/>
          </p:cNvPicPr>
          <p:nvPr/>
        </p:nvPicPr>
        <p:blipFill>
          <a:blip r:embed="rId2"/>
          <a:stretch>
            <a:fillRect/>
          </a:stretch>
        </p:blipFill>
        <p:spPr>
          <a:xfrm>
            <a:off x="611560" y="4005064"/>
            <a:ext cx="2562015" cy="2126956"/>
          </a:xfrm>
          <a:prstGeom prst="rect">
            <a:avLst/>
          </a:prstGeom>
        </p:spPr>
      </p:pic>
    </p:spTree>
    <p:extLst>
      <p:ext uri="{BB962C8B-B14F-4D97-AF65-F5344CB8AC3E}">
        <p14:creationId xmlns:p14="http://schemas.microsoft.com/office/powerpoint/2010/main" val="68532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3E840-91B2-442E-8516-4CDB736EBA55}"/>
              </a:ext>
            </a:extLst>
          </p:cNvPr>
          <p:cNvPicPr>
            <a:picLocks noChangeAspect="1"/>
          </p:cNvPicPr>
          <p:nvPr/>
        </p:nvPicPr>
        <p:blipFill>
          <a:blip r:embed="rId2"/>
          <a:stretch>
            <a:fillRect/>
          </a:stretch>
        </p:blipFill>
        <p:spPr>
          <a:xfrm>
            <a:off x="13651" y="1628800"/>
            <a:ext cx="9116697" cy="3305360"/>
          </a:xfrm>
          <a:prstGeom prst="rect">
            <a:avLst/>
          </a:prstGeom>
        </p:spPr>
      </p:pic>
    </p:spTree>
    <p:extLst>
      <p:ext uri="{BB962C8B-B14F-4D97-AF65-F5344CB8AC3E}">
        <p14:creationId xmlns:p14="http://schemas.microsoft.com/office/powerpoint/2010/main" val="2356587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293</Words>
  <Application>Microsoft Office PowerPoint</Application>
  <PresentationFormat>On-screen Show (4:3)</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Office Theme</vt:lpstr>
      <vt:lpstr>No Outsiders</vt:lpstr>
      <vt:lpstr>Candle Prayer</vt:lpstr>
      <vt:lpstr>PowerPoint Presentation</vt:lpstr>
      <vt:lpstr>PowerPoint Presentation</vt:lpstr>
      <vt:lpstr>PowerPoint Presentation</vt:lpstr>
      <vt:lpstr>PowerPoint Presentation</vt:lpstr>
      <vt:lpstr>PowerPoint Presentation</vt:lpstr>
      <vt:lpstr>Are those videos and messages about no outsiders?</vt:lpstr>
      <vt:lpstr>PowerPoint Presentation</vt:lpstr>
      <vt:lpstr>PowerPoint Presentation</vt:lpstr>
      <vt:lpstr>Our School Prayer</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School Year</dc:title>
  <dc:creator>lstrong3</dc:creator>
  <cp:lastModifiedBy>C Wilkinson</cp:lastModifiedBy>
  <cp:revision>59</cp:revision>
  <dcterms:created xsi:type="dcterms:W3CDTF">2014-09-10T08:10:22Z</dcterms:created>
  <dcterms:modified xsi:type="dcterms:W3CDTF">2023-09-07T13:24:47Z</dcterms:modified>
</cp:coreProperties>
</file>